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3" r:id="rId1"/>
  </p:sldMasterIdLst>
  <p:notesMasterIdLst>
    <p:notesMasterId r:id="rId29"/>
  </p:notesMasterIdLst>
  <p:handoutMasterIdLst>
    <p:handoutMasterId r:id="rId30"/>
  </p:handoutMasterIdLst>
  <p:sldIdLst>
    <p:sldId id="353" r:id="rId2"/>
    <p:sldId id="502" r:id="rId3"/>
    <p:sldId id="262" r:id="rId4"/>
    <p:sldId id="503" r:id="rId5"/>
    <p:sldId id="499" r:id="rId6"/>
    <p:sldId id="354" r:id="rId7"/>
    <p:sldId id="471" r:id="rId8"/>
    <p:sldId id="472" r:id="rId9"/>
    <p:sldId id="500" r:id="rId10"/>
    <p:sldId id="505" r:id="rId11"/>
    <p:sldId id="504" r:id="rId12"/>
    <p:sldId id="501" r:id="rId13"/>
    <p:sldId id="475" r:id="rId14"/>
    <p:sldId id="476" r:id="rId15"/>
    <p:sldId id="489" r:id="rId16"/>
    <p:sldId id="490" r:id="rId17"/>
    <p:sldId id="429" r:id="rId18"/>
    <p:sldId id="494" r:id="rId19"/>
    <p:sldId id="495" r:id="rId20"/>
    <p:sldId id="477" r:id="rId21"/>
    <p:sldId id="478" r:id="rId22"/>
    <p:sldId id="479" r:id="rId23"/>
    <p:sldId id="480" r:id="rId24"/>
    <p:sldId id="481" r:id="rId25"/>
    <p:sldId id="482" r:id="rId26"/>
    <p:sldId id="491" r:id="rId27"/>
    <p:sldId id="473" r:id="rId28"/>
  </p:sldIdLst>
  <p:sldSz cx="12192000" cy="6858000"/>
  <p:notesSz cx="6858000" cy="9144000"/>
  <p:defaultTextStyle>
    <a:defPPr rtl="0">
      <a:defRPr lang="el-G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1" autoAdjust="0"/>
    <p:restoredTop sz="94660"/>
  </p:normalViewPr>
  <p:slideViewPr>
    <p:cSldViewPr snapToGrid="0">
      <p:cViewPr varScale="1">
        <p:scale>
          <a:sx n="131" d="100"/>
          <a:sy n="131" d="100"/>
        </p:scale>
        <p:origin x="288" y="184"/>
      </p:cViewPr>
      <p:guideLst/>
    </p:cSldViewPr>
  </p:slideViewPr>
  <p:notesTextViewPr>
    <p:cViewPr>
      <p:scale>
        <a:sx n="1" d="1"/>
        <a:sy n="1" d="1"/>
      </p:scale>
      <p:origin x="0" y="0"/>
    </p:cViewPr>
  </p:notesTextViewPr>
  <p:notesViewPr>
    <p:cSldViewPr snapToGrid="0">
      <p:cViewPr varScale="1">
        <p:scale>
          <a:sx n="86" d="100"/>
          <a:sy n="86" d="100"/>
        </p:scale>
        <p:origin x="385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ssilios Kotoulas" userId="af933983cfeb83ed" providerId="LiveId" clId="{732CC2FC-209A-4D44-8480-780664A21C30}"/>
    <pc:docChg chg="custSel addSld delSld modSld">
      <pc:chgData name="Vassilios Kotoulas" userId="af933983cfeb83ed" providerId="LiveId" clId="{732CC2FC-209A-4D44-8480-780664A21C30}" dt="2022-12-16T16:04:09.169" v="570" actId="207"/>
      <pc:docMkLst>
        <pc:docMk/>
      </pc:docMkLst>
      <pc:sldChg chg="del">
        <pc:chgData name="Vassilios Kotoulas" userId="af933983cfeb83ed" providerId="LiveId" clId="{732CC2FC-209A-4D44-8480-780664A21C30}" dt="2022-12-15T18:26:05.385" v="4" actId="47"/>
        <pc:sldMkLst>
          <pc:docMk/>
          <pc:sldMk cId="2402211951" sldId="309"/>
        </pc:sldMkLst>
      </pc:sldChg>
      <pc:sldChg chg="modSp mod">
        <pc:chgData name="Vassilios Kotoulas" userId="af933983cfeb83ed" providerId="LiveId" clId="{732CC2FC-209A-4D44-8480-780664A21C30}" dt="2022-12-15T18:25:52.834" v="2" actId="6549"/>
        <pc:sldMkLst>
          <pc:docMk/>
          <pc:sldMk cId="2339881462" sldId="353"/>
        </pc:sldMkLst>
        <pc:spChg chg="mod">
          <ac:chgData name="Vassilios Kotoulas" userId="af933983cfeb83ed" providerId="LiveId" clId="{732CC2FC-209A-4D44-8480-780664A21C30}" dt="2022-12-15T18:25:52.834" v="2" actId="6549"/>
          <ac:spMkLst>
            <pc:docMk/>
            <pc:sldMk cId="2339881462" sldId="353"/>
            <ac:spMk id="2" creationId="{00000000-0000-0000-0000-000000000000}"/>
          </ac:spMkLst>
        </pc:spChg>
      </pc:sldChg>
      <pc:sldChg chg="modSp mod">
        <pc:chgData name="Vassilios Kotoulas" userId="af933983cfeb83ed" providerId="LiveId" clId="{732CC2FC-209A-4D44-8480-780664A21C30}" dt="2022-12-16T16:02:16.961" v="561" actId="20577"/>
        <pc:sldMkLst>
          <pc:docMk/>
          <pc:sldMk cId="1766862812" sldId="354"/>
        </pc:sldMkLst>
        <pc:spChg chg="mod">
          <ac:chgData name="Vassilios Kotoulas" userId="af933983cfeb83ed" providerId="LiveId" clId="{732CC2FC-209A-4D44-8480-780664A21C30}" dt="2022-12-16T16:02:16.961" v="561" actId="20577"/>
          <ac:spMkLst>
            <pc:docMk/>
            <pc:sldMk cId="1766862812" sldId="354"/>
            <ac:spMk id="2" creationId="{A04684BA-27F9-6A4E-AEA6-7ACC1AA22588}"/>
          </ac:spMkLst>
        </pc:spChg>
        <pc:spChg chg="mod">
          <ac:chgData name="Vassilios Kotoulas" userId="af933983cfeb83ed" providerId="LiveId" clId="{732CC2FC-209A-4D44-8480-780664A21C30}" dt="2022-12-16T05:30:27.134" v="86" actId="255"/>
          <ac:spMkLst>
            <pc:docMk/>
            <pc:sldMk cId="1766862812" sldId="354"/>
            <ac:spMk id="3" creationId="{785FFA54-0495-6A42-BB45-35967591A65B}"/>
          </ac:spMkLst>
        </pc:spChg>
      </pc:sldChg>
      <pc:sldChg chg="del">
        <pc:chgData name="Vassilios Kotoulas" userId="af933983cfeb83ed" providerId="LiveId" clId="{732CC2FC-209A-4D44-8480-780664A21C30}" dt="2022-12-15T18:26:22.390" v="6" actId="47"/>
        <pc:sldMkLst>
          <pc:docMk/>
          <pc:sldMk cId="1724325338" sldId="428"/>
        </pc:sldMkLst>
      </pc:sldChg>
      <pc:sldChg chg="modSp mod">
        <pc:chgData name="Vassilios Kotoulas" userId="af933983cfeb83ed" providerId="LiveId" clId="{732CC2FC-209A-4D44-8480-780664A21C30}" dt="2022-12-16T16:04:09.169" v="570" actId="207"/>
        <pc:sldMkLst>
          <pc:docMk/>
          <pc:sldMk cId="3082055400" sldId="429"/>
        </pc:sldMkLst>
        <pc:spChg chg="mod">
          <ac:chgData name="Vassilios Kotoulas" userId="af933983cfeb83ed" providerId="LiveId" clId="{732CC2FC-209A-4D44-8480-780664A21C30}" dt="2022-12-16T16:04:09.169" v="570" actId="207"/>
          <ac:spMkLst>
            <pc:docMk/>
            <pc:sldMk cId="3082055400" sldId="429"/>
            <ac:spMk id="2" creationId="{6CC92AE4-0CFD-A543-8C2D-B0F7496C4A7D}"/>
          </ac:spMkLst>
        </pc:spChg>
      </pc:sldChg>
      <pc:sldChg chg="modSp mod">
        <pc:chgData name="Vassilios Kotoulas" userId="af933983cfeb83ed" providerId="LiveId" clId="{732CC2FC-209A-4D44-8480-780664A21C30}" dt="2022-12-16T16:03:18.130" v="567" actId="27636"/>
        <pc:sldMkLst>
          <pc:docMk/>
          <pc:sldMk cId="905895877" sldId="471"/>
        </pc:sldMkLst>
        <pc:spChg chg="mod">
          <ac:chgData name="Vassilios Kotoulas" userId="af933983cfeb83ed" providerId="LiveId" clId="{732CC2FC-209A-4D44-8480-780664A21C30}" dt="2022-12-16T16:01:26.378" v="510" actId="207"/>
          <ac:spMkLst>
            <pc:docMk/>
            <pc:sldMk cId="905895877" sldId="471"/>
            <ac:spMk id="2" creationId="{AF1C43AE-7BC2-0944-A6CC-821E72349F69}"/>
          </ac:spMkLst>
        </pc:spChg>
        <pc:spChg chg="mod">
          <ac:chgData name="Vassilios Kotoulas" userId="af933983cfeb83ed" providerId="LiveId" clId="{732CC2FC-209A-4D44-8480-780664A21C30}" dt="2022-12-16T16:03:18.130" v="567" actId="27636"/>
          <ac:spMkLst>
            <pc:docMk/>
            <pc:sldMk cId="905895877" sldId="471"/>
            <ac:spMk id="3" creationId="{6BC2B9F1-9C62-E04C-BEFE-661EFF788D42}"/>
          </ac:spMkLst>
        </pc:spChg>
      </pc:sldChg>
      <pc:sldChg chg="modSp mod">
        <pc:chgData name="Vassilios Kotoulas" userId="af933983cfeb83ed" providerId="LiveId" clId="{732CC2FC-209A-4D44-8480-780664A21C30}" dt="2022-12-16T16:01:21.594" v="509" actId="207"/>
        <pc:sldMkLst>
          <pc:docMk/>
          <pc:sldMk cId="3917345373" sldId="472"/>
        </pc:sldMkLst>
        <pc:spChg chg="mod">
          <ac:chgData name="Vassilios Kotoulas" userId="af933983cfeb83ed" providerId="LiveId" clId="{732CC2FC-209A-4D44-8480-780664A21C30}" dt="2022-12-16T16:01:21.594" v="509" actId="207"/>
          <ac:spMkLst>
            <pc:docMk/>
            <pc:sldMk cId="3917345373" sldId="472"/>
            <ac:spMk id="2" creationId="{AF1C43AE-7BC2-0944-A6CC-821E72349F69}"/>
          </ac:spMkLst>
        </pc:spChg>
      </pc:sldChg>
      <pc:sldChg chg="modSp mod">
        <pc:chgData name="Vassilios Kotoulas" userId="af933983cfeb83ed" providerId="LiveId" clId="{732CC2FC-209A-4D44-8480-780664A21C30}" dt="2022-12-15T18:28:02.609" v="85" actId="12"/>
        <pc:sldMkLst>
          <pc:docMk/>
          <pc:sldMk cId="188717577" sldId="478"/>
        </pc:sldMkLst>
        <pc:spChg chg="mod">
          <ac:chgData name="Vassilios Kotoulas" userId="af933983cfeb83ed" providerId="LiveId" clId="{732CC2FC-209A-4D44-8480-780664A21C30}" dt="2022-12-15T18:28:02.609" v="85" actId="12"/>
          <ac:spMkLst>
            <pc:docMk/>
            <pc:sldMk cId="188717577" sldId="478"/>
            <ac:spMk id="3" creationId="{9D4D3142-DBC2-2B43-B750-4912BF852D7E}"/>
          </ac:spMkLst>
        </pc:spChg>
      </pc:sldChg>
      <pc:sldChg chg="modSp mod">
        <pc:chgData name="Vassilios Kotoulas" userId="af933983cfeb83ed" providerId="LiveId" clId="{732CC2FC-209A-4D44-8480-780664A21C30}" dt="2022-12-16T15:38:23.629" v="449" actId="20577"/>
        <pc:sldMkLst>
          <pc:docMk/>
          <pc:sldMk cId="47222203" sldId="482"/>
        </pc:sldMkLst>
        <pc:spChg chg="mod">
          <ac:chgData name="Vassilios Kotoulas" userId="af933983cfeb83ed" providerId="LiveId" clId="{732CC2FC-209A-4D44-8480-780664A21C30}" dt="2022-12-16T15:38:23.629" v="449" actId="20577"/>
          <ac:spMkLst>
            <pc:docMk/>
            <pc:sldMk cId="47222203" sldId="482"/>
            <ac:spMk id="3" creationId="{F5F1883E-CDF2-F04C-823D-FF148951B14F}"/>
          </ac:spMkLst>
        </pc:spChg>
      </pc:sldChg>
      <pc:sldChg chg="modSp mod">
        <pc:chgData name="Vassilios Kotoulas" userId="af933983cfeb83ed" providerId="LiveId" clId="{732CC2FC-209A-4D44-8480-780664A21C30}" dt="2022-12-16T16:03:40.441" v="568" actId="207"/>
        <pc:sldMkLst>
          <pc:docMk/>
          <pc:sldMk cId="3634854981" sldId="489"/>
        </pc:sldMkLst>
        <pc:spChg chg="mod">
          <ac:chgData name="Vassilios Kotoulas" userId="af933983cfeb83ed" providerId="LiveId" clId="{732CC2FC-209A-4D44-8480-780664A21C30}" dt="2022-12-16T16:03:40.441" v="568" actId="207"/>
          <ac:spMkLst>
            <pc:docMk/>
            <pc:sldMk cId="3634854981" sldId="489"/>
            <ac:spMk id="2" creationId="{8618F50D-0C2C-5F40-BCF4-27FDB923E016}"/>
          </ac:spMkLst>
        </pc:spChg>
      </pc:sldChg>
      <pc:sldChg chg="modSp mod">
        <pc:chgData name="Vassilios Kotoulas" userId="af933983cfeb83ed" providerId="LiveId" clId="{732CC2FC-209A-4D44-8480-780664A21C30}" dt="2022-12-16T16:03:49.813" v="569" actId="207"/>
        <pc:sldMkLst>
          <pc:docMk/>
          <pc:sldMk cId="1817831916" sldId="490"/>
        </pc:sldMkLst>
        <pc:spChg chg="mod">
          <ac:chgData name="Vassilios Kotoulas" userId="af933983cfeb83ed" providerId="LiveId" clId="{732CC2FC-209A-4D44-8480-780664A21C30}" dt="2022-12-16T16:03:49.813" v="569" actId="207"/>
          <ac:spMkLst>
            <pc:docMk/>
            <pc:sldMk cId="1817831916" sldId="490"/>
            <ac:spMk id="2" creationId="{109F0E7C-40A3-834A-9F02-CFFF204618FC}"/>
          </ac:spMkLst>
        </pc:spChg>
        <pc:spChg chg="mod">
          <ac:chgData name="Vassilios Kotoulas" userId="af933983cfeb83ed" providerId="LiveId" clId="{732CC2FC-209A-4D44-8480-780664A21C30}" dt="2022-12-16T05:31:52.664" v="88" actId="115"/>
          <ac:spMkLst>
            <pc:docMk/>
            <pc:sldMk cId="1817831916" sldId="490"/>
            <ac:spMk id="3" creationId="{A59A8E3D-C115-2E44-BC91-B4011AE3C78A}"/>
          </ac:spMkLst>
        </pc:spChg>
      </pc:sldChg>
      <pc:sldChg chg="modSp mod">
        <pc:chgData name="Vassilios Kotoulas" userId="af933983cfeb83ed" providerId="LiveId" clId="{732CC2FC-209A-4D44-8480-780664A21C30}" dt="2022-12-16T16:00:10.526" v="451" actId="207"/>
        <pc:sldMkLst>
          <pc:docMk/>
          <pc:sldMk cId="967258137" sldId="500"/>
        </pc:sldMkLst>
        <pc:spChg chg="mod">
          <ac:chgData name="Vassilios Kotoulas" userId="af933983cfeb83ed" providerId="LiveId" clId="{732CC2FC-209A-4D44-8480-780664A21C30}" dt="2022-12-16T16:00:10.526" v="451" actId="207"/>
          <ac:spMkLst>
            <pc:docMk/>
            <pc:sldMk cId="967258137" sldId="500"/>
            <ac:spMk id="2" creationId="{A04684BA-27F9-6A4E-AEA6-7ACC1AA22588}"/>
          </ac:spMkLst>
        </pc:spChg>
      </pc:sldChg>
      <pc:sldChg chg="modSp mod">
        <pc:chgData name="Vassilios Kotoulas" userId="af933983cfeb83ed" providerId="LiveId" clId="{732CC2FC-209A-4D44-8480-780664A21C30}" dt="2022-12-16T16:01:13.925" v="508" actId="5793"/>
        <pc:sldMkLst>
          <pc:docMk/>
          <pc:sldMk cId="719491266" sldId="501"/>
        </pc:sldMkLst>
        <pc:spChg chg="mod">
          <ac:chgData name="Vassilios Kotoulas" userId="af933983cfeb83ed" providerId="LiveId" clId="{732CC2FC-209A-4D44-8480-780664A21C30}" dt="2022-12-16T16:01:13.925" v="508" actId="5793"/>
          <ac:spMkLst>
            <pc:docMk/>
            <pc:sldMk cId="719491266" sldId="501"/>
            <ac:spMk id="2" creationId="{A04684BA-27F9-6A4E-AEA6-7ACC1AA22588}"/>
          </ac:spMkLst>
        </pc:spChg>
      </pc:sldChg>
      <pc:sldChg chg="add">
        <pc:chgData name="Vassilios Kotoulas" userId="af933983cfeb83ed" providerId="LiveId" clId="{732CC2FC-209A-4D44-8480-780664A21C30}" dt="2022-12-15T18:26:03.013" v="3"/>
        <pc:sldMkLst>
          <pc:docMk/>
          <pc:sldMk cId="1306309315" sldId="502"/>
        </pc:sldMkLst>
      </pc:sldChg>
      <pc:sldChg chg="modSp add mod">
        <pc:chgData name="Vassilios Kotoulas" userId="af933983cfeb83ed" providerId="LiveId" clId="{732CC2FC-209A-4D44-8480-780664A21C30}" dt="2022-12-15T18:26:58.645" v="70" actId="20577"/>
        <pc:sldMkLst>
          <pc:docMk/>
          <pc:sldMk cId="2233407136" sldId="503"/>
        </pc:sldMkLst>
        <pc:spChg chg="mod">
          <ac:chgData name="Vassilios Kotoulas" userId="af933983cfeb83ed" providerId="LiveId" clId="{732CC2FC-209A-4D44-8480-780664A21C30}" dt="2022-12-15T18:26:58.645" v="70" actId="20577"/>
          <ac:spMkLst>
            <pc:docMk/>
            <pc:sldMk cId="2233407136" sldId="503"/>
            <ac:spMk id="3" creationId="{5BC80C36-B925-408F-907D-CC0BBDE7391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EB804733-174B-498D-A690-ECA463CFD54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229AFECF-DD5B-4779-8633-A35ED8F9D51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925CB3-E140-4BF8-8B22-4844C888A536}" type="datetime1">
              <a:rPr lang="el-GR" smtClean="0"/>
              <a:t>24/2/23</a:t>
            </a:fld>
            <a:endParaRPr lang="el-GR" dirty="0"/>
          </a:p>
        </p:txBody>
      </p:sp>
      <p:sp>
        <p:nvSpPr>
          <p:cNvPr id="4" name="Θέση υποσέλιδου 3">
            <a:extLst>
              <a:ext uri="{FF2B5EF4-FFF2-40B4-BE49-F238E27FC236}">
                <a16:creationId xmlns:a16="http://schemas.microsoft.com/office/drawing/2014/main" id="{F633E995-5F46-4D05-8DB1-1962EF13A1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D6C2F56C-CD6D-443C-88A7-5ED47005D73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F2E80D-9FC6-472A-BEAC-CDE4182E566A}" type="slidenum">
              <a:rPr lang="el-GR" smtClean="0"/>
              <a:t>‹#›</a:t>
            </a:fld>
            <a:endParaRPr lang="el-GR"/>
          </a:p>
        </p:txBody>
      </p:sp>
    </p:spTree>
    <p:extLst>
      <p:ext uri="{BB962C8B-B14F-4D97-AF65-F5344CB8AC3E}">
        <p14:creationId xmlns:p14="http://schemas.microsoft.com/office/powerpoint/2010/main" val="1802656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noProof="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A96EF9-22AE-4667-A523-54E35BDF5198}" type="datetime1">
              <a:rPr lang="el-GR" smtClean="0"/>
              <a:pPr/>
              <a:t>24/2/23</a:t>
            </a:fld>
            <a:endParaRPr lang="el-GR" dirty="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noProof="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noProof="0"/>
              <a:t>Στυλ κειμένου υποδείγματος</a:t>
            </a:r>
          </a:p>
          <a:p>
            <a:pPr lvl="1"/>
            <a:r>
              <a:rPr lang="el-GR" noProof="0"/>
              <a:t>Δεύτερο επίπεδο</a:t>
            </a:r>
          </a:p>
          <a:p>
            <a:pPr lvl="2"/>
            <a:r>
              <a:rPr lang="el-GR" noProof="0"/>
              <a:t>Τρίτο επίπεδο</a:t>
            </a:r>
          </a:p>
          <a:p>
            <a:pPr lvl="3"/>
            <a:r>
              <a:rPr lang="el-GR" noProof="0"/>
              <a:t>Τέταρτο επίπεδο</a:t>
            </a:r>
          </a:p>
          <a:p>
            <a:pPr lvl="4"/>
            <a:r>
              <a:rPr lang="el-GR" noProof="0"/>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noProof="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CE33FE-2692-4EAE-860C-0FD9C7A8A4FB}" type="slidenum">
              <a:rPr lang="el-GR" noProof="0" smtClean="0"/>
              <a:t>‹#›</a:t>
            </a:fld>
            <a:endParaRPr lang="el-GR" noProof="0"/>
          </a:p>
        </p:txBody>
      </p:sp>
    </p:spTree>
    <p:extLst>
      <p:ext uri="{BB962C8B-B14F-4D97-AF65-F5344CB8AC3E}">
        <p14:creationId xmlns:p14="http://schemas.microsoft.com/office/powerpoint/2010/main" val="3281180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10" name="Freeform 6" title="Page Number Shape">
            <a:extLst>
              <a:ext uri="{FF2B5EF4-FFF2-40B4-BE49-F238E27FC236}">
                <a16:creationId xmlns:a16="http://schemas.microsoft.com/office/drawing/2014/main" id="{DD4C4B28-6B4B-4445-8535-F516D74E4AA9}"/>
              </a:ext>
            </a:extLst>
          </p:cNvPr>
          <p:cNvSpPr/>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2" name="Straight Connector 11" title="Verticle Rule Line">
            <a:extLst>
              <a:ext uri="{FF2B5EF4-FFF2-40B4-BE49-F238E27FC236}">
                <a16:creationId xmlns:a16="http://schemas.microsoft.com/office/drawing/2014/main" id="{0CB1C732-7193-4253-8746-850D090A6B4E}"/>
              </a:ext>
            </a:extLst>
          </p:cNvPr>
          <p:cNvCxnSpPr>
            <a:cxnSpLocks/>
          </p:cNvCxnSpPr>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03AA199-952B-427F-A5BE-B97D25FD0733}"/>
              </a:ext>
            </a:extLst>
          </p:cNvPr>
          <p:cNvSpPr>
            <a:spLocks noGrp="1"/>
          </p:cNvSpPr>
          <p:nvPr>
            <p:ph type="ctrTitle"/>
          </p:nvPr>
        </p:nvSpPr>
        <p:spPr>
          <a:xfrm>
            <a:off x="1078992" y="1143000"/>
            <a:ext cx="6720840" cy="3730752"/>
          </a:xfrm>
        </p:spPr>
        <p:txBody>
          <a:bodyPr anchor="t">
            <a:normAutofit/>
          </a:bodyPr>
          <a:lstStyle>
            <a:lvl1pPr algn="l">
              <a:defRPr sz="72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A1AA393-A876-475F-A05B-1CCAB6C1F089}"/>
              </a:ext>
            </a:extLst>
          </p:cNvPr>
          <p:cNvSpPr>
            <a:spLocks noGrp="1"/>
          </p:cNvSpPr>
          <p:nvPr>
            <p:ph type="subTitle" idx="1"/>
          </p:nvPr>
        </p:nvSpPr>
        <p:spPr>
          <a:xfrm>
            <a:off x="1078992" y="5010912"/>
            <a:ext cx="6720840" cy="704088"/>
          </a:xfrm>
        </p:spPr>
        <p:txBody>
          <a:bodyPr>
            <a:normAutofit/>
          </a:bodyPr>
          <a:lstStyle>
            <a:lvl1pPr marL="0" indent="0" algn="l">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3395621-D631-4F31-AEEF-C8574E507372}"/>
              </a:ext>
            </a:extLst>
          </p:cNvPr>
          <p:cNvSpPr>
            <a:spLocks noGrp="1"/>
          </p:cNvSpPr>
          <p:nvPr>
            <p:ph type="dt" sz="half" idx="10"/>
          </p:nvPr>
        </p:nvSpPr>
        <p:spPr>
          <a:xfrm>
            <a:off x="8286356" y="6007608"/>
            <a:ext cx="3143643" cy="365125"/>
          </a:xfrm>
        </p:spPr>
        <p:txBody>
          <a:bodyPr/>
          <a:lstStyle/>
          <a:p>
            <a:fld id="{53BEF823-48A5-43FC-BE03-E79964288B41}" type="datetimeFigureOut">
              <a:rPr lang="en-US" smtClean="0"/>
              <a:t>2/24/23</a:t>
            </a:fld>
            <a:endParaRPr lang="en-US" dirty="0"/>
          </a:p>
        </p:txBody>
      </p:sp>
      <p:sp>
        <p:nvSpPr>
          <p:cNvPr id="5" name="Footer Placeholder 4">
            <a:extLst>
              <a:ext uri="{FF2B5EF4-FFF2-40B4-BE49-F238E27FC236}">
                <a16:creationId xmlns:a16="http://schemas.microsoft.com/office/drawing/2014/main" id="{305EE125-77AD-4E23-AFB7-C5CFDEACACF1}"/>
              </a:ext>
            </a:extLst>
          </p:cNvPr>
          <p:cNvSpPr>
            <a:spLocks noGrp="1"/>
          </p:cNvSpPr>
          <p:nvPr>
            <p:ph type="ftr" sz="quarter" idx="11"/>
          </p:nvPr>
        </p:nvSpPr>
        <p:spPr>
          <a:xfrm>
            <a:off x="1078991" y="6007608"/>
            <a:ext cx="6720837" cy="365125"/>
          </a:xfrm>
        </p:spPr>
        <p:txBody>
          <a:bodyPr/>
          <a:lstStyle/>
          <a:p>
            <a:endParaRPr lang="en-US" dirty="0"/>
          </a:p>
        </p:txBody>
      </p:sp>
      <p:sp>
        <p:nvSpPr>
          <p:cNvPr id="6" name="Slide Number Placeholder 5">
            <a:extLst>
              <a:ext uri="{FF2B5EF4-FFF2-40B4-BE49-F238E27FC236}">
                <a16:creationId xmlns:a16="http://schemas.microsoft.com/office/drawing/2014/main" id="{DC569682-B530-4F52-87B9-39464A0930B3}"/>
              </a:ext>
            </a:extLst>
          </p:cNvPr>
          <p:cNvSpPr>
            <a:spLocks noGrp="1"/>
          </p:cNvSpPr>
          <p:nvPr>
            <p:ph type="sldNum" sz="quarter" idx="12"/>
          </p:nvPr>
        </p:nvSpPr>
        <p:spPr/>
        <p:txBody>
          <a:bodyPr/>
          <a:lstStyle>
            <a:lvl1pPr algn="ctr">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81070553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59FCF-ACDF-495D-ACFA-15FCAC9EAE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786E3-AB17-427E-8EF8-7FCB671A11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33B4E9-7A16-448C-8BE6-B14941A34857}"/>
              </a:ext>
            </a:extLst>
          </p:cNvPr>
          <p:cNvSpPr>
            <a:spLocks noGrp="1"/>
          </p:cNvSpPr>
          <p:nvPr>
            <p:ph type="dt" sz="half" idx="10"/>
          </p:nvPr>
        </p:nvSpPr>
        <p:spPr/>
        <p:txBody>
          <a:bodyPr/>
          <a:lstStyle/>
          <a:p>
            <a:pPr algn="r"/>
            <a:fld id="{53BEF823-48A5-43FC-BE03-E79964288B41}" type="datetimeFigureOut">
              <a:rPr lang="en-US" smtClean="0"/>
              <a:pPr algn="r"/>
              <a:t>2/24/23</a:t>
            </a:fld>
            <a:endParaRPr lang="en-US" dirty="0"/>
          </a:p>
        </p:txBody>
      </p:sp>
      <p:sp>
        <p:nvSpPr>
          <p:cNvPr id="8" name="Footer Placeholder 7">
            <a:extLst>
              <a:ext uri="{FF2B5EF4-FFF2-40B4-BE49-F238E27FC236}">
                <a16:creationId xmlns:a16="http://schemas.microsoft.com/office/drawing/2014/main" id="{579212F5-5835-49FF-836F-5E3008A0EDB1}"/>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DE9D492B-E5EE-4D24-A087-57D739CFACE8}"/>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4058051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31E395-94BD-4E79-8E42-9CD4EB33CA60}"/>
              </a:ext>
            </a:extLst>
          </p:cNvPr>
          <p:cNvSpPr>
            <a:spLocks noGrp="1"/>
          </p:cNvSpPr>
          <p:nvPr>
            <p:ph type="title" orient="vert"/>
          </p:nvPr>
        </p:nvSpPr>
        <p:spPr>
          <a:xfrm>
            <a:off x="8475542" y="758952"/>
            <a:ext cx="2954458" cy="4986002"/>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79AA8A4-66BC-4E80-ABE3-F533F82B88CA}"/>
              </a:ext>
            </a:extLst>
          </p:cNvPr>
          <p:cNvSpPr>
            <a:spLocks noGrp="1"/>
          </p:cNvSpPr>
          <p:nvPr>
            <p:ph type="body" orient="vert" idx="1"/>
          </p:nvPr>
        </p:nvSpPr>
        <p:spPr>
          <a:xfrm>
            <a:off x="758952" y="758952"/>
            <a:ext cx="7407586" cy="49860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DDA4EA6-6A1A-48ED-9D79-A438561C7E79}"/>
              </a:ext>
            </a:extLst>
          </p:cNvPr>
          <p:cNvSpPr>
            <a:spLocks noGrp="1"/>
          </p:cNvSpPr>
          <p:nvPr>
            <p:ph type="dt" sz="half" idx="10"/>
          </p:nvPr>
        </p:nvSpPr>
        <p:spPr/>
        <p:txBody>
          <a:bodyPr/>
          <a:lstStyle/>
          <a:p>
            <a:pPr algn="r"/>
            <a:fld id="{53BEF823-48A5-43FC-BE03-E79964288B41}" type="datetimeFigureOut">
              <a:rPr lang="en-US" smtClean="0"/>
              <a:pPr algn="r"/>
              <a:t>2/24/23</a:t>
            </a:fld>
            <a:endParaRPr lang="en-US" dirty="0"/>
          </a:p>
        </p:txBody>
      </p:sp>
      <p:sp>
        <p:nvSpPr>
          <p:cNvPr id="8" name="Footer Placeholder 7">
            <a:extLst>
              <a:ext uri="{FF2B5EF4-FFF2-40B4-BE49-F238E27FC236}">
                <a16:creationId xmlns:a16="http://schemas.microsoft.com/office/drawing/2014/main" id="{F049B2BA-9250-4EBF-8820-10BDA5C1C62B}"/>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1F914475-55F3-4C46-BAE2-E4D93E9E3781}"/>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277187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cSld name="Εικόνα με λεζάντα">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166C0D78-16AD-8F48-A773-157EEAE12EA4}" type="datetimeFigureOut">
              <a:rPr lang="el-GR" smtClean="0"/>
              <a:t>24/2/23</a:t>
            </a:fld>
            <a:endParaRPr lang="el-GR"/>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l-GR"/>
          </a:p>
        </p:txBody>
      </p:sp>
      <p:sp>
        <p:nvSpPr>
          <p:cNvPr id="10" name="Slide Number Placeholder 9"/>
          <p:cNvSpPr>
            <a:spLocks noGrp="1"/>
          </p:cNvSpPr>
          <p:nvPr>
            <p:ph type="sldNum" sz="quarter" idx="12"/>
          </p:nvPr>
        </p:nvSpPr>
        <p:spPr/>
        <p:txBody>
          <a:bodyPr/>
          <a:lstStyle/>
          <a:p>
            <a:fld id="{B6EA0857-514C-0F44-ABF9-471E4474FE25}" type="slidenum">
              <a:rPr lang="el-GR" smtClean="0"/>
              <a:t>‹#›</a:t>
            </a:fld>
            <a:endParaRPr lang="el-GR"/>
          </a:p>
        </p:txBody>
      </p:sp>
    </p:spTree>
    <p:extLst>
      <p:ext uri="{BB962C8B-B14F-4D97-AF65-F5344CB8AC3E}">
        <p14:creationId xmlns:p14="http://schemas.microsoft.com/office/powerpoint/2010/main" val="854675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51BD-5252-4168-A69E-C6864AE297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748EEE-19C9-493B-836D-73B9E4A0BE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A6BFE-11ED-4FB4-9F65-508B5B0F0DD3}"/>
              </a:ext>
            </a:extLst>
          </p:cNvPr>
          <p:cNvSpPr>
            <a:spLocks noGrp="1"/>
          </p:cNvSpPr>
          <p:nvPr>
            <p:ph type="dt" sz="half" idx="10"/>
          </p:nvPr>
        </p:nvSpPr>
        <p:spPr/>
        <p:txBody>
          <a:bodyPr/>
          <a:lstStyle/>
          <a:p>
            <a:pPr algn="r"/>
            <a:fld id="{53BEF823-48A5-43FC-BE03-E79964288B41}" type="datetimeFigureOut">
              <a:rPr lang="en-US" smtClean="0"/>
              <a:pPr algn="r"/>
              <a:t>2/24/23</a:t>
            </a:fld>
            <a:endParaRPr lang="en-US" dirty="0"/>
          </a:p>
        </p:txBody>
      </p:sp>
      <p:sp>
        <p:nvSpPr>
          <p:cNvPr id="8" name="Footer Placeholder 7">
            <a:extLst>
              <a:ext uri="{FF2B5EF4-FFF2-40B4-BE49-F238E27FC236}">
                <a16:creationId xmlns:a16="http://schemas.microsoft.com/office/drawing/2014/main" id="{F90F536E-BEFF-4E0D-B4EC-39DE28C67CC3}"/>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36EE02AF-6FE1-4972-BD48-A82499AD67F6}"/>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539980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52EE-D9FC-4E51-9BFF-141F9192339F}"/>
              </a:ext>
            </a:extLst>
          </p:cNvPr>
          <p:cNvSpPr>
            <a:spLocks noGrp="1"/>
          </p:cNvSpPr>
          <p:nvPr>
            <p:ph type="title"/>
          </p:nvPr>
        </p:nvSpPr>
        <p:spPr>
          <a:xfrm>
            <a:off x="763051" y="2414016"/>
            <a:ext cx="10666949" cy="3099816"/>
          </a:xfrm>
        </p:spPr>
        <p:txBody>
          <a:bodyPr anchor="t"/>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E086C4-4949-4E7A-A182-6709496A1C38}"/>
              </a:ext>
            </a:extLst>
          </p:cNvPr>
          <p:cNvSpPr>
            <a:spLocks noGrp="1"/>
          </p:cNvSpPr>
          <p:nvPr>
            <p:ph type="body" idx="1"/>
          </p:nvPr>
        </p:nvSpPr>
        <p:spPr>
          <a:xfrm>
            <a:off x="758952" y="1389888"/>
            <a:ext cx="10671048" cy="822960"/>
          </a:xfrm>
        </p:spPr>
        <p:txBody>
          <a:bodyPr anchor="ctr">
            <a:normAutofit/>
          </a:bodyPr>
          <a:lstStyle>
            <a:lvl1pPr marL="0" indent="0">
              <a:buNone/>
              <a:defRPr sz="2000" i="1">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3D12BC88-6A2B-4851-9568-23A4B74D9F98}"/>
              </a:ext>
            </a:extLst>
          </p:cNvPr>
          <p:cNvSpPr>
            <a:spLocks noGrp="1"/>
          </p:cNvSpPr>
          <p:nvPr>
            <p:ph type="dt" sz="half" idx="10"/>
          </p:nvPr>
        </p:nvSpPr>
        <p:spPr/>
        <p:txBody>
          <a:bodyPr/>
          <a:lstStyle/>
          <a:p>
            <a:pPr algn="r"/>
            <a:fld id="{53BEF823-48A5-43FC-BE03-E79964288B41}" type="datetimeFigureOut">
              <a:rPr lang="en-US" smtClean="0"/>
              <a:pPr algn="r"/>
              <a:t>2/24/23</a:t>
            </a:fld>
            <a:endParaRPr lang="en-US" dirty="0"/>
          </a:p>
        </p:txBody>
      </p:sp>
      <p:sp>
        <p:nvSpPr>
          <p:cNvPr id="8" name="Footer Placeholder 7">
            <a:extLst>
              <a:ext uri="{FF2B5EF4-FFF2-40B4-BE49-F238E27FC236}">
                <a16:creationId xmlns:a16="http://schemas.microsoft.com/office/drawing/2014/main" id="{D882CFE5-65C3-4F46-9141-4645455947D2}"/>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5321B390-4E13-4481-AC02-FF126656C4C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540101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0E02F8-47BB-4D30-8EFE-69C9222D9EC4}"/>
              </a:ext>
            </a:extLst>
          </p:cNvPr>
          <p:cNvSpPr>
            <a:spLocks noGrp="1"/>
          </p:cNvSpPr>
          <p:nvPr>
            <p:ph sz="half" idx="1"/>
          </p:nvPr>
        </p:nvSpPr>
        <p:spPr>
          <a:xfrm>
            <a:off x="5184648" y="758952"/>
            <a:ext cx="6245352" cy="2240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A844D33-6BF0-4205-A542-8537E3515938}"/>
              </a:ext>
            </a:extLst>
          </p:cNvPr>
          <p:cNvSpPr>
            <a:spLocks noGrp="1"/>
          </p:cNvSpPr>
          <p:nvPr>
            <p:ph sz="half" idx="2"/>
          </p:nvPr>
        </p:nvSpPr>
        <p:spPr>
          <a:xfrm>
            <a:off x="5184647" y="3273551"/>
            <a:ext cx="6245351" cy="2240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a:extLst>
              <a:ext uri="{FF2B5EF4-FFF2-40B4-BE49-F238E27FC236}">
                <a16:creationId xmlns:a16="http://schemas.microsoft.com/office/drawing/2014/main" id="{D6953A83-D2BE-4015-8D64-BE93DDFE5D21}"/>
              </a:ext>
            </a:extLst>
          </p:cNvPr>
          <p:cNvSpPr>
            <a:spLocks noGrp="1"/>
          </p:cNvSpPr>
          <p:nvPr>
            <p:ph type="dt" sz="half" idx="10"/>
          </p:nvPr>
        </p:nvSpPr>
        <p:spPr/>
        <p:txBody>
          <a:bodyPr/>
          <a:lstStyle/>
          <a:p>
            <a:pPr algn="r"/>
            <a:fld id="{53BEF823-48A5-43FC-BE03-E79964288B41}" type="datetimeFigureOut">
              <a:rPr lang="en-US" smtClean="0"/>
              <a:pPr algn="r"/>
              <a:t>2/24/23</a:t>
            </a:fld>
            <a:endParaRPr lang="en-US" dirty="0"/>
          </a:p>
        </p:txBody>
      </p:sp>
      <p:sp>
        <p:nvSpPr>
          <p:cNvPr id="10" name="Footer Placeholder 9">
            <a:extLst>
              <a:ext uri="{FF2B5EF4-FFF2-40B4-BE49-F238E27FC236}">
                <a16:creationId xmlns:a16="http://schemas.microsoft.com/office/drawing/2014/main" id="{BA849E67-05F9-4033-B033-74D6B8C8E77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DFAAC6AA-CFFB-438F-9327-DDB023E2E14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5" name="Title 4">
            <a:extLst>
              <a:ext uri="{FF2B5EF4-FFF2-40B4-BE49-F238E27FC236}">
                <a16:creationId xmlns:a16="http://schemas.microsoft.com/office/drawing/2014/main" id="{BA4960CB-ABA7-4442-AB15-FE444F23C6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10213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348291-9C7D-407E-8D07-FA3A323EA973}"/>
              </a:ext>
            </a:extLst>
          </p:cNvPr>
          <p:cNvSpPr>
            <a:spLocks noGrp="1"/>
          </p:cNvSpPr>
          <p:nvPr>
            <p:ph type="body" idx="1"/>
          </p:nvPr>
        </p:nvSpPr>
        <p:spPr>
          <a:xfrm>
            <a:off x="5184648" y="758952"/>
            <a:ext cx="6245352"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A192D2-8BA6-4A4D-814D-AD37A2A10AC8}"/>
              </a:ext>
            </a:extLst>
          </p:cNvPr>
          <p:cNvSpPr>
            <a:spLocks noGrp="1"/>
          </p:cNvSpPr>
          <p:nvPr>
            <p:ph sz="half" idx="2"/>
          </p:nvPr>
        </p:nvSpPr>
        <p:spPr>
          <a:xfrm>
            <a:off x="5190323" y="1377198"/>
            <a:ext cx="6239675"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86FD4BC-C948-41C4-BA24-5D26147E1C97}"/>
              </a:ext>
            </a:extLst>
          </p:cNvPr>
          <p:cNvSpPr>
            <a:spLocks noGrp="1"/>
          </p:cNvSpPr>
          <p:nvPr>
            <p:ph type="body" sz="quarter" idx="3"/>
          </p:nvPr>
        </p:nvSpPr>
        <p:spPr>
          <a:xfrm>
            <a:off x="5184647" y="3319548"/>
            <a:ext cx="6245351"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2E359C-F73D-4F1B-9F9A-6D628567105D}"/>
              </a:ext>
            </a:extLst>
          </p:cNvPr>
          <p:cNvSpPr>
            <a:spLocks noGrp="1"/>
          </p:cNvSpPr>
          <p:nvPr>
            <p:ph sz="quarter" idx="4"/>
          </p:nvPr>
        </p:nvSpPr>
        <p:spPr>
          <a:xfrm>
            <a:off x="5184646" y="3932372"/>
            <a:ext cx="6245352"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D76B63AE-38FF-40DD-A543-32DD98E6BDB2}"/>
              </a:ext>
            </a:extLst>
          </p:cNvPr>
          <p:cNvSpPr>
            <a:spLocks noGrp="1"/>
          </p:cNvSpPr>
          <p:nvPr>
            <p:ph type="title"/>
          </p:nvPr>
        </p:nvSpPr>
        <p:spPr/>
        <p:txBody>
          <a:body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C686C0EB-E082-4BAB-99E8-B42F3C28B20F}"/>
              </a:ext>
            </a:extLst>
          </p:cNvPr>
          <p:cNvSpPr>
            <a:spLocks noGrp="1"/>
          </p:cNvSpPr>
          <p:nvPr>
            <p:ph type="dt" sz="half" idx="10"/>
          </p:nvPr>
        </p:nvSpPr>
        <p:spPr/>
        <p:txBody>
          <a:bodyPr/>
          <a:lstStyle/>
          <a:p>
            <a:pPr algn="r"/>
            <a:fld id="{53BEF823-48A5-43FC-BE03-E79964288B41}" type="datetimeFigureOut">
              <a:rPr lang="en-US" smtClean="0"/>
              <a:pPr algn="r"/>
              <a:t>2/24/23</a:t>
            </a:fld>
            <a:endParaRPr lang="en-US" dirty="0"/>
          </a:p>
        </p:txBody>
      </p:sp>
      <p:sp>
        <p:nvSpPr>
          <p:cNvPr id="13" name="Footer Placeholder 12">
            <a:extLst>
              <a:ext uri="{FF2B5EF4-FFF2-40B4-BE49-F238E27FC236}">
                <a16:creationId xmlns:a16="http://schemas.microsoft.com/office/drawing/2014/main" id="{B3CB0152-BA1F-48C7-A66F-3ADB51C94B97}"/>
              </a:ext>
            </a:extLst>
          </p:cNvPr>
          <p:cNvSpPr>
            <a:spLocks noGrp="1"/>
          </p:cNvSpPr>
          <p:nvPr>
            <p:ph type="ftr" sz="quarter" idx="11"/>
          </p:nvPr>
        </p:nvSpPr>
        <p:spPr/>
        <p:txBody>
          <a:bodyPr/>
          <a:lstStyle/>
          <a:p>
            <a:pPr algn="l"/>
            <a:endParaRPr lang="en-US" dirty="0"/>
          </a:p>
        </p:txBody>
      </p:sp>
      <p:sp>
        <p:nvSpPr>
          <p:cNvPr id="14" name="Slide Number Placeholder 13">
            <a:extLst>
              <a:ext uri="{FF2B5EF4-FFF2-40B4-BE49-F238E27FC236}">
                <a16:creationId xmlns:a16="http://schemas.microsoft.com/office/drawing/2014/main" id="{BD1C21B3-5CF6-415F-8295-EED3DF5CB55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948916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70D5-4EB9-4410-A8AE-6D85F19239FF}"/>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5887FB59-BA77-4864-B9E8-994851250CB4}"/>
              </a:ext>
            </a:extLst>
          </p:cNvPr>
          <p:cNvSpPr>
            <a:spLocks noGrp="1"/>
          </p:cNvSpPr>
          <p:nvPr>
            <p:ph type="dt" sz="half" idx="10"/>
          </p:nvPr>
        </p:nvSpPr>
        <p:spPr/>
        <p:txBody>
          <a:bodyPr/>
          <a:lstStyle/>
          <a:p>
            <a:pPr algn="r"/>
            <a:fld id="{53BEF823-48A5-43FC-BE03-E79964288B41}" type="datetimeFigureOut">
              <a:rPr lang="en-US" smtClean="0"/>
              <a:pPr algn="r"/>
              <a:t>2/24/23</a:t>
            </a:fld>
            <a:endParaRPr lang="en-US" dirty="0"/>
          </a:p>
        </p:txBody>
      </p:sp>
      <p:sp>
        <p:nvSpPr>
          <p:cNvPr id="7" name="Footer Placeholder 6">
            <a:extLst>
              <a:ext uri="{FF2B5EF4-FFF2-40B4-BE49-F238E27FC236}">
                <a16:creationId xmlns:a16="http://schemas.microsoft.com/office/drawing/2014/main" id="{B6F0BC0B-BA67-455B-B567-1473DF0628BE}"/>
              </a:ext>
            </a:extLst>
          </p:cNvPr>
          <p:cNvSpPr>
            <a:spLocks noGrp="1"/>
          </p:cNvSpPr>
          <p:nvPr>
            <p:ph type="ftr" sz="quarter" idx="11"/>
          </p:nvPr>
        </p:nvSpPr>
        <p:spPr/>
        <p:txBody>
          <a:bodyPr/>
          <a:lstStyle/>
          <a:p>
            <a:pPr algn="l"/>
            <a:endParaRPr lang="en-US" dirty="0"/>
          </a:p>
        </p:txBody>
      </p:sp>
      <p:sp>
        <p:nvSpPr>
          <p:cNvPr id="8" name="Slide Number Placeholder 7">
            <a:extLst>
              <a:ext uri="{FF2B5EF4-FFF2-40B4-BE49-F238E27FC236}">
                <a16:creationId xmlns:a16="http://schemas.microsoft.com/office/drawing/2014/main" id="{2CF0BCF3-6FB5-4529-AA6A-A31467351EF5}"/>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194752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BF1315B-6865-4A5A-91C1-B75339038903}"/>
              </a:ext>
            </a:extLst>
          </p:cNvPr>
          <p:cNvSpPr>
            <a:spLocks noGrp="1"/>
          </p:cNvSpPr>
          <p:nvPr>
            <p:ph type="dt" sz="half" idx="10"/>
          </p:nvPr>
        </p:nvSpPr>
        <p:spPr/>
        <p:txBody>
          <a:bodyPr/>
          <a:lstStyle/>
          <a:p>
            <a:pPr algn="r"/>
            <a:fld id="{53BEF823-48A5-43FC-BE03-E79964288B41}" type="datetimeFigureOut">
              <a:rPr lang="en-US" smtClean="0"/>
              <a:pPr algn="r"/>
              <a:t>2/24/23</a:t>
            </a:fld>
            <a:endParaRPr lang="en-US" dirty="0"/>
          </a:p>
        </p:txBody>
      </p:sp>
      <p:sp>
        <p:nvSpPr>
          <p:cNvPr id="6" name="Footer Placeholder 5">
            <a:extLst>
              <a:ext uri="{FF2B5EF4-FFF2-40B4-BE49-F238E27FC236}">
                <a16:creationId xmlns:a16="http://schemas.microsoft.com/office/drawing/2014/main" id="{DD536720-08C7-43DE-8EB5-CAB52D0E96B1}"/>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6D2477AF-B012-491C-AE42-22DE1203BE8D}"/>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416957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D183AC-72A9-43F5-A1B3-1D7A6A4C7EEB}"/>
              </a:ext>
            </a:extLst>
          </p:cNvPr>
          <p:cNvSpPr>
            <a:spLocks noGrp="1"/>
          </p:cNvSpPr>
          <p:nvPr>
            <p:ph idx="1"/>
          </p:nvPr>
        </p:nvSpPr>
        <p:spPr>
          <a:xfrm>
            <a:off x="5183188" y="758951"/>
            <a:ext cx="6245352" cy="475488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045592-52ED-4270-ACBB-BCC528DAC407}"/>
              </a:ext>
            </a:extLst>
          </p:cNvPr>
          <p:cNvSpPr>
            <a:spLocks noGrp="1"/>
          </p:cNvSpPr>
          <p:nvPr>
            <p:ph type="body" sz="half" idx="2"/>
          </p:nvPr>
        </p:nvSpPr>
        <p:spPr>
          <a:xfrm>
            <a:off x="758953" y="3815080"/>
            <a:ext cx="3831336" cy="169875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99A93518-F9B5-418F-9883-BEF8359B045A}"/>
              </a:ext>
            </a:extLst>
          </p:cNvPr>
          <p:cNvSpPr>
            <a:spLocks noGrp="1"/>
          </p:cNvSpPr>
          <p:nvPr>
            <p:ph type="dt" sz="half" idx="10"/>
          </p:nvPr>
        </p:nvSpPr>
        <p:spPr/>
        <p:txBody>
          <a:bodyPr/>
          <a:lstStyle/>
          <a:p>
            <a:pPr algn="r"/>
            <a:fld id="{53BEF823-48A5-43FC-BE03-E79964288B41}" type="datetimeFigureOut">
              <a:rPr lang="en-US" smtClean="0"/>
              <a:pPr algn="r"/>
              <a:t>2/24/23</a:t>
            </a:fld>
            <a:endParaRPr lang="en-US" dirty="0"/>
          </a:p>
        </p:txBody>
      </p:sp>
      <p:sp>
        <p:nvSpPr>
          <p:cNvPr id="10" name="Footer Placeholder 9">
            <a:extLst>
              <a:ext uri="{FF2B5EF4-FFF2-40B4-BE49-F238E27FC236}">
                <a16:creationId xmlns:a16="http://schemas.microsoft.com/office/drawing/2014/main" id="{27B9FFE7-C4AB-425B-9B56-E412C72212A0}"/>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59231052-EBA8-4781-B28A-2FEA8BE523F3}"/>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CBDBF9E7-F686-4FA1-9BA5-69BDD014B0D3}"/>
              </a:ext>
            </a:extLst>
          </p:cNvPr>
          <p:cNvSpPr>
            <a:spLocks noGrp="1"/>
          </p:cNvSpPr>
          <p:nvPr>
            <p:ph type="title"/>
          </p:nvPr>
        </p:nvSpPr>
        <p:spPr>
          <a:xfrm>
            <a:off x="758952" y="758952"/>
            <a:ext cx="3831336" cy="2930179"/>
          </a:xfrm>
        </p:spPr>
        <p:txBody>
          <a:bodyPr/>
          <a:lstStyle/>
          <a:p>
            <a:r>
              <a:rPr lang="en-US"/>
              <a:t>Click to edit Master title style</a:t>
            </a:r>
            <a:endParaRPr lang="en-US" dirty="0"/>
          </a:p>
        </p:txBody>
      </p:sp>
    </p:spTree>
    <p:extLst>
      <p:ext uri="{BB962C8B-B14F-4D97-AF65-F5344CB8AC3E}">
        <p14:creationId xmlns:p14="http://schemas.microsoft.com/office/powerpoint/2010/main" val="2171040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116CF06-B27C-4DC4-981D-38E31997BD16}"/>
              </a:ext>
            </a:extLst>
          </p:cNvPr>
          <p:cNvSpPr>
            <a:spLocks noGrp="1"/>
          </p:cNvSpPr>
          <p:nvPr>
            <p:ph type="pic" idx="1"/>
          </p:nvPr>
        </p:nvSpPr>
        <p:spPr>
          <a:xfrm>
            <a:off x="5183188" y="758951"/>
            <a:ext cx="6245352" cy="4754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1976E66-2CB3-4F47-97F6-077C42818316}"/>
              </a:ext>
            </a:extLst>
          </p:cNvPr>
          <p:cNvSpPr>
            <a:spLocks noGrp="1"/>
          </p:cNvSpPr>
          <p:nvPr>
            <p:ph type="body" sz="half" idx="2"/>
          </p:nvPr>
        </p:nvSpPr>
        <p:spPr>
          <a:xfrm>
            <a:off x="758952" y="3794760"/>
            <a:ext cx="3831336" cy="1719072"/>
          </a:xfrm>
        </p:spPr>
        <p:txBody>
          <a:bodyPr>
            <a:normAutofit/>
          </a:bodyPr>
          <a:lstStyle>
            <a:lvl1pPr marL="0" indent="0">
              <a:buNone/>
              <a:defRPr sz="20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71414C9F-CBBD-4D5E-A831-BC0CDFEBCEF3}"/>
              </a:ext>
            </a:extLst>
          </p:cNvPr>
          <p:cNvSpPr>
            <a:spLocks noGrp="1"/>
          </p:cNvSpPr>
          <p:nvPr>
            <p:ph type="dt" sz="half" idx="10"/>
          </p:nvPr>
        </p:nvSpPr>
        <p:spPr/>
        <p:txBody>
          <a:bodyPr/>
          <a:lstStyle/>
          <a:p>
            <a:pPr algn="r"/>
            <a:fld id="{53BEF823-48A5-43FC-BE03-E79964288B41}" type="datetimeFigureOut">
              <a:rPr lang="en-US" smtClean="0"/>
              <a:pPr algn="r"/>
              <a:t>2/24/23</a:t>
            </a:fld>
            <a:endParaRPr lang="en-US" dirty="0"/>
          </a:p>
        </p:txBody>
      </p:sp>
      <p:sp>
        <p:nvSpPr>
          <p:cNvPr id="10" name="Footer Placeholder 9">
            <a:extLst>
              <a:ext uri="{FF2B5EF4-FFF2-40B4-BE49-F238E27FC236}">
                <a16:creationId xmlns:a16="http://schemas.microsoft.com/office/drawing/2014/main" id="{F58DC0C8-B580-442D-8DAC-4F0F869B1F1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1B0D29E8-DFEE-49AB-83AF-85FF25252A3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D0EAAF1B-6B6E-4D37-8F57-E403C6371A00}"/>
              </a:ext>
            </a:extLst>
          </p:cNvPr>
          <p:cNvSpPr>
            <a:spLocks noGrp="1"/>
          </p:cNvSpPr>
          <p:nvPr>
            <p:ph type="title"/>
          </p:nvPr>
        </p:nvSpPr>
        <p:spPr>
          <a:xfrm>
            <a:off x="758952" y="758952"/>
            <a:ext cx="3831336" cy="2926080"/>
          </a:xfrm>
        </p:spPr>
        <p:txBody>
          <a:bodyPr/>
          <a:lstStyle/>
          <a:p>
            <a:r>
              <a:rPr lang="en-US"/>
              <a:t>Click to edit Master title style</a:t>
            </a:r>
            <a:endParaRPr lang="en-US" dirty="0"/>
          </a:p>
        </p:txBody>
      </p:sp>
    </p:spTree>
    <p:extLst>
      <p:ext uri="{BB962C8B-B14F-4D97-AF65-F5344CB8AC3E}">
        <p14:creationId xmlns:p14="http://schemas.microsoft.com/office/powerpoint/2010/main" val="2756347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6" title="Page Number Shape">
            <a:extLst>
              <a:ext uri="{FF2B5EF4-FFF2-40B4-BE49-F238E27FC236}">
                <a16:creationId xmlns:a16="http://schemas.microsoft.com/office/drawing/2014/main" id="{72411438-92A5-42B0-9C54-EA4FB32ACB5E}"/>
              </a:ext>
            </a:extLst>
          </p:cNvPr>
          <p:cNvSpPr/>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2" name="Title Placeholder 1">
            <a:extLst>
              <a:ext uri="{FF2B5EF4-FFF2-40B4-BE49-F238E27FC236}">
                <a16:creationId xmlns:a16="http://schemas.microsoft.com/office/drawing/2014/main" id="{0D56E4D8-47B6-4DEC-BD29-B3B6ED4CC739}"/>
              </a:ext>
            </a:extLst>
          </p:cNvPr>
          <p:cNvSpPr>
            <a:spLocks noGrp="1"/>
          </p:cNvSpPr>
          <p:nvPr>
            <p:ph type="title"/>
          </p:nvPr>
        </p:nvSpPr>
        <p:spPr>
          <a:xfrm>
            <a:off x="758952" y="758952"/>
            <a:ext cx="3831336" cy="47548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F0F5D4C-4873-4052-A294-99CCB9421C4A}"/>
              </a:ext>
            </a:extLst>
          </p:cNvPr>
          <p:cNvSpPr>
            <a:spLocks noGrp="1"/>
          </p:cNvSpPr>
          <p:nvPr>
            <p:ph type="body" idx="1"/>
          </p:nvPr>
        </p:nvSpPr>
        <p:spPr>
          <a:xfrm>
            <a:off x="5184648" y="758952"/>
            <a:ext cx="6245352" cy="47548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1D62B3-3490-46B4-A10E-33FCE4A1FBB5}"/>
              </a:ext>
            </a:extLst>
          </p:cNvPr>
          <p:cNvSpPr>
            <a:spLocks noGrp="1"/>
          </p:cNvSpPr>
          <p:nvPr>
            <p:ph type="dt" sz="half" idx="2"/>
          </p:nvPr>
        </p:nvSpPr>
        <p:spPr>
          <a:xfrm>
            <a:off x="7616952" y="6007608"/>
            <a:ext cx="3813048" cy="365125"/>
          </a:xfrm>
          <a:prstGeom prst="rect">
            <a:avLst/>
          </a:prstGeom>
        </p:spPr>
        <p:txBody>
          <a:bodyPr vert="horz" lIns="91440" tIns="45720" rIns="91440" bIns="45720" rtlCol="0" anchor="ctr"/>
          <a:lstStyle>
            <a:lvl1pPr algn="r">
              <a:defRPr sz="1000" spc="50" baseline="0">
                <a:solidFill>
                  <a:schemeClr val="tx1">
                    <a:lumMod val="85000"/>
                    <a:lumOff val="15000"/>
                  </a:schemeClr>
                </a:solidFill>
              </a:defRPr>
            </a:lvl1pPr>
          </a:lstStyle>
          <a:p>
            <a:pPr algn="r"/>
            <a:fld id="{53BEF823-48A5-43FC-BE03-E79964288B41}" type="datetimeFigureOut">
              <a:rPr lang="en-US" smtClean="0"/>
              <a:pPr algn="r"/>
              <a:t>2/24/23</a:t>
            </a:fld>
            <a:endParaRPr lang="en-US" dirty="0"/>
          </a:p>
        </p:txBody>
      </p:sp>
      <p:sp>
        <p:nvSpPr>
          <p:cNvPr id="5" name="Footer Placeholder 4">
            <a:extLst>
              <a:ext uri="{FF2B5EF4-FFF2-40B4-BE49-F238E27FC236}">
                <a16:creationId xmlns:a16="http://schemas.microsoft.com/office/drawing/2014/main" id="{97424CB1-7D5F-4F52-9F99-7068F5819E8C}"/>
              </a:ext>
            </a:extLst>
          </p:cNvPr>
          <p:cNvSpPr>
            <a:spLocks noGrp="1"/>
          </p:cNvSpPr>
          <p:nvPr>
            <p:ph type="ftr" sz="quarter" idx="3"/>
          </p:nvPr>
        </p:nvSpPr>
        <p:spPr>
          <a:xfrm>
            <a:off x="758952" y="6007608"/>
            <a:ext cx="3831336" cy="365125"/>
          </a:xfrm>
          <a:prstGeom prst="rect">
            <a:avLst/>
          </a:prstGeom>
        </p:spPr>
        <p:txBody>
          <a:bodyPr vert="horz" lIns="91440" tIns="45720" rIns="91440" bIns="45720" rtlCol="0" anchor="ctr"/>
          <a:lstStyle>
            <a:lvl1pPr algn="l">
              <a:defRPr sz="1000" spc="50" baseline="0">
                <a:solidFill>
                  <a:schemeClr val="tx1">
                    <a:lumMod val="85000"/>
                    <a:lumOff val="15000"/>
                  </a:schemeClr>
                </a:solidFill>
              </a:defRPr>
            </a:lvl1pPr>
          </a:lstStyle>
          <a:p>
            <a:pPr algn="l"/>
            <a:endParaRPr lang="en-US" dirty="0"/>
          </a:p>
        </p:txBody>
      </p:sp>
      <p:sp>
        <p:nvSpPr>
          <p:cNvPr id="6" name="Slide Number Placeholder 5">
            <a:extLst>
              <a:ext uri="{FF2B5EF4-FFF2-40B4-BE49-F238E27FC236}">
                <a16:creationId xmlns:a16="http://schemas.microsoft.com/office/drawing/2014/main" id="{1A1F9CC9-1431-4569-B2F1-D04814955381}"/>
              </a:ext>
            </a:extLst>
          </p:cNvPr>
          <p:cNvSpPr>
            <a:spLocks noGrp="1"/>
          </p:cNvSpPr>
          <p:nvPr>
            <p:ph type="sldNum" sz="quarter" idx="4"/>
          </p:nvPr>
        </p:nvSpPr>
        <p:spPr>
          <a:xfrm>
            <a:off x="11786616" y="6007608"/>
            <a:ext cx="411480" cy="365125"/>
          </a:xfrm>
          <a:prstGeom prst="rect">
            <a:avLst/>
          </a:prstGeom>
        </p:spPr>
        <p:txBody>
          <a:bodyPr vert="horz" lIns="45720" tIns="45720" rIns="45720" bIns="45720" rtlCol="0" anchor="ctr"/>
          <a:lstStyle>
            <a:lvl1pPr algn="r">
              <a:defRPr sz="900" b="1">
                <a:solidFill>
                  <a:schemeClr val="bg1"/>
                </a:solidFill>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61841536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 id="2147483675" r:id="rId12"/>
  </p:sldLayoutIdLst>
  <p:txStyles>
    <p:title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p:titleStyle>
    <p:body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kotoulas.v@unic.ac.cy"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us.corwin.com/en-us/nam/school-family-and-community-partnerships/book242535"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us.corwin.com/en-us/nam/school-family-and-community-partnerships/book242535"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jreadingclass.files.wordpress.com/2014/08/school-family-community-partnerships.pdf" TargetMode="External"/><Relationship Id="rId2" Type="http://schemas.openxmlformats.org/officeDocument/2006/relationships/hyperlink" Target="https://www.govinfo.gov/content/pkg/ERIC-ED467082/pdf/ERIC-ED467082.pdf" TargetMode="External"/><Relationship Id="rId1" Type="http://schemas.openxmlformats.org/officeDocument/2006/relationships/slideLayout" Target="../slideLayouts/slideLayout2.xml"/><Relationship Id="rId5" Type="http://schemas.openxmlformats.org/officeDocument/2006/relationships/hyperlink" Target="http://citeseerx.ist.psu.edu/viewdoc/download?doi=10.1.1.843.5835&amp;rep=rep1&amp;type=pdf" TargetMode="External"/><Relationship Id="rId4" Type="http://schemas.openxmlformats.org/officeDocument/2006/relationships/hyperlink" Target="https://www.sedl.org/connections/resources/evidence.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vaskotoulas@sch.gr"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455419" y="2271875"/>
            <a:ext cx="9644601" cy="1716088"/>
          </a:xfrm>
        </p:spPr>
        <p:txBody>
          <a:bodyPr>
            <a:normAutofit fontScale="90000"/>
          </a:bodyPr>
          <a:lstStyle/>
          <a:p>
            <a:pPr algn="ctr"/>
            <a:r>
              <a:rPr lang="el-GR" sz="4000" dirty="0">
                <a:solidFill>
                  <a:srgbClr val="002060"/>
                </a:solidFill>
              </a:rPr>
              <a:t>Η συνεργασία σχολείου – οικογένειας όπως περιγράφεται στα σύγχρονα νομοθετήματα</a:t>
            </a:r>
            <a:br>
              <a:rPr lang="el-GR" sz="4000" dirty="0">
                <a:solidFill>
                  <a:srgbClr val="002060"/>
                </a:solidFill>
              </a:rPr>
            </a:br>
            <a:br>
              <a:rPr lang="en-US" sz="4000" dirty="0">
                <a:solidFill>
                  <a:srgbClr val="002060"/>
                </a:solidFill>
              </a:rPr>
            </a:br>
            <a:r>
              <a:rPr lang="el-GR" sz="4000" dirty="0">
                <a:solidFill>
                  <a:srgbClr val="002060"/>
                </a:solidFill>
              </a:rPr>
              <a:t>Η συνεργασία «κλειδί» για την αντιμετώπιση δυσκολιών</a:t>
            </a:r>
            <a:endParaRPr lang="en-US" sz="4000" dirty="0">
              <a:solidFill>
                <a:srgbClr val="002060"/>
              </a:solidFill>
            </a:endParaRPr>
          </a:p>
        </p:txBody>
      </p:sp>
      <p:sp>
        <p:nvSpPr>
          <p:cNvPr id="3" name="Subtitle 2"/>
          <p:cNvSpPr>
            <a:spLocks noGrp="1"/>
          </p:cNvSpPr>
          <p:nvPr>
            <p:ph type="subTitle" idx="4294967295"/>
          </p:nvPr>
        </p:nvSpPr>
        <p:spPr>
          <a:xfrm>
            <a:off x="7155457" y="5508051"/>
            <a:ext cx="4406900" cy="1123918"/>
          </a:xfrm>
        </p:spPr>
        <p:txBody>
          <a:bodyPr>
            <a:normAutofit fontScale="77500" lnSpcReduction="20000"/>
          </a:bodyPr>
          <a:lstStyle/>
          <a:p>
            <a:pPr marL="0" indent="0" algn="ctr" fontAlgn="base">
              <a:spcBef>
                <a:spcPts val="575"/>
              </a:spcBef>
              <a:spcAft>
                <a:spcPct val="0"/>
              </a:spcAft>
              <a:buClr>
                <a:srgbClr val="F07F09"/>
              </a:buClr>
              <a:buSzPct val="85000"/>
              <a:buNone/>
            </a:pPr>
            <a:r>
              <a:rPr lang="el-GR" sz="2600" dirty="0">
                <a:solidFill>
                  <a:srgbClr val="002060"/>
                </a:solidFill>
                <a:latin typeface="Cambria"/>
              </a:rPr>
              <a:t>Βασίλειος Κωτούλας</a:t>
            </a:r>
          </a:p>
          <a:p>
            <a:pPr marL="0" indent="0" algn="ctr" fontAlgn="base">
              <a:spcBef>
                <a:spcPts val="575"/>
              </a:spcBef>
              <a:spcAft>
                <a:spcPct val="0"/>
              </a:spcAft>
              <a:buClr>
                <a:srgbClr val="F07F09"/>
              </a:buClr>
              <a:buSzPct val="85000"/>
              <a:buNone/>
            </a:pPr>
            <a:r>
              <a:rPr lang="el-GR" sz="2600" dirty="0">
                <a:solidFill>
                  <a:srgbClr val="002060"/>
                </a:solidFill>
                <a:latin typeface="Cambria"/>
              </a:rPr>
              <a:t>Ο.Σ. ΠΕ.Κ.Ε.Σ. Θεσσαλίας</a:t>
            </a:r>
          </a:p>
          <a:p>
            <a:pPr marL="0" indent="0" algn="ctr" fontAlgn="base">
              <a:spcBef>
                <a:spcPts val="575"/>
              </a:spcBef>
              <a:spcAft>
                <a:spcPct val="0"/>
              </a:spcAft>
              <a:buClr>
                <a:srgbClr val="F07F09"/>
              </a:buClr>
              <a:buSzPct val="85000"/>
              <a:buNone/>
            </a:pPr>
            <a:r>
              <a:rPr lang="en-US" sz="2600" b="1" dirty="0">
                <a:solidFill>
                  <a:srgbClr val="FFC000"/>
                </a:solidFill>
                <a:latin typeface="Perpetua"/>
                <a:hlinkClick r:id="rId2">
                  <a:extLst>
                    <a:ext uri="{A12FA001-AC4F-418D-AE19-62706E023703}">
                      <ahyp:hlinkClr xmlns:ahyp="http://schemas.microsoft.com/office/drawing/2018/hyperlinkcolor" val="tx"/>
                    </a:ext>
                  </a:extLst>
                </a:hlinkClick>
              </a:rPr>
              <a:t>vaskotoulas@sch.</a:t>
            </a:r>
            <a:r>
              <a:rPr lang="en-US" sz="2600" b="1" dirty="0">
                <a:solidFill>
                  <a:srgbClr val="FFC000"/>
                </a:solidFill>
                <a:latin typeface="Perpetua"/>
              </a:rPr>
              <a:t>gr  </a:t>
            </a:r>
            <a:endParaRPr lang="el-GR" sz="2600" b="1" dirty="0">
              <a:solidFill>
                <a:srgbClr val="FFC000"/>
              </a:solidFill>
              <a:latin typeface="Cambria"/>
            </a:endParaRPr>
          </a:p>
        </p:txBody>
      </p:sp>
      <p:pic>
        <p:nvPicPr>
          <p:cNvPr id="4" name="Εικόνα 6">
            <a:extLst>
              <a:ext uri="{FF2B5EF4-FFF2-40B4-BE49-F238E27FC236}">
                <a16:creationId xmlns:a16="http://schemas.microsoft.com/office/drawing/2014/main" id="{0F3FFD19-C432-E2CF-CACE-6EC5D7E1BE2C}"/>
              </a:ext>
            </a:extLst>
          </p:cNvPr>
          <p:cNvPicPr>
            <a:picLocks noChangeAspect="1"/>
          </p:cNvPicPr>
          <p:nvPr/>
        </p:nvPicPr>
        <p:blipFill>
          <a:blip r:embed="rId3"/>
          <a:stretch>
            <a:fillRect/>
          </a:stretch>
        </p:blipFill>
        <p:spPr>
          <a:xfrm>
            <a:off x="8115911" y="270164"/>
            <a:ext cx="3273211" cy="2055577"/>
          </a:xfrm>
          <a:prstGeom prst="rect">
            <a:avLst/>
          </a:prstGeom>
        </p:spPr>
      </p:pic>
    </p:spTree>
    <p:extLst>
      <p:ext uri="{BB962C8B-B14F-4D97-AF65-F5344CB8AC3E}">
        <p14:creationId xmlns:p14="http://schemas.microsoft.com/office/powerpoint/2010/main" val="2339881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4684BA-27F9-6A4E-AEA6-7ACC1AA22588}"/>
              </a:ext>
            </a:extLst>
          </p:cNvPr>
          <p:cNvSpPr>
            <a:spLocks noGrp="1"/>
          </p:cNvSpPr>
          <p:nvPr>
            <p:ph type="title"/>
          </p:nvPr>
        </p:nvSpPr>
        <p:spPr>
          <a:xfrm>
            <a:off x="398929" y="55246"/>
            <a:ext cx="11528611" cy="1049235"/>
          </a:xfrm>
        </p:spPr>
        <p:txBody>
          <a:bodyPr>
            <a:noAutofit/>
          </a:bodyPr>
          <a:lstStyle/>
          <a:p>
            <a:r>
              <a:rPr lang="el-GR" sz="3600" dirty="0">
                <a:solidFill>
                  <a:srgbClr val="C00000"/>
                </a:solidFill>
              </a:rPr>
              <a:t>Η «φωνή» των γονέων στο ελληνικό εκπαιδευτικό σύστημα για τις εκπαιδευτικές ανάγκες του παιδιού τους</a:t>
            </a:r>
          </a:p>
        </p:txBody>
      </p:sp>
      <p:sp>
        <p:nvSpPr>
          <p:cNvPr id="3" name="Θέση περιεχομένου 2">
            <a:extLst>
              <a:ext uri="{FF2B5EF4-FFF2-40B4-BE49-F238E27FC236}">
                <a16:creationId xmlns:a16="http://schemas.microsoft.com/office/drawing/2014/main" id="{785FFA54-0495-6A42-BB45-35967591A65B}"/>
              </a:ext>
            </a:extLst>
          </p:cNvPr>
          <p:cNvSpPr>
            <a:spLocks noGrp="1"/>
          </p:cNvSpPr>
          <p:nvPr>
            <p:ph idx="1"/>
          </p:nvPr>
        </p:nvSpPr>
        <p:spPr>
          <a:xfrm>
            <a:off x="302941" y="1154783"/>
            <a:ext cx="11586117" cy="4539599"/>
          </a:xfrm>
        </p:spPr>
        <p:txBody>
          <a:bodyPr>
            <a:noAutofit/>
          </a:bodyPr>
          <a:lstStyle/>
          <a:p>
            <a:r>
              <a:rPr lang="el-GR" sz="1800" dirty="0">
                <a:latin typeface="Calibri Light" panose="020F0302020204030204" pitchFamily="34" charset="0"/>
                <a:cs typeface="Calibri Light" panose="020F0302020204030204" pitchFamily="34" charset="0"/>
              </a:rPr>
              <a:t>Ν4823/21 άρθρο 11 §8αγ </a:t>
            </a:r>
            <a:r>
              <a:rPr lang="el-GR" sz="1800" u="sng" dirty="0">
                <a:latin typeface="Calibri Light" panose="020F0302020204030204" pitchFamily="34" charset="0"/>
                <a:cs typeface="Calibri Light" panose="020F0302020204030204" pitchFamily="34" charset="0"/>
              </a:rPr>
              <a:t>Οι γονείς ή κηδεμόνες καλούνται υποχρεωτικά στις συνεδριάσεις του συλλόγου διδασκόντων που αφορούν στη λήψη της απόφασης παραπομπής στο ΚΕ.Δ.Α.Σ.Υ., καθώς και για την παροχή απόψεων, όποτε κρίνεται σκόπιμο</a:t>
            </a:r>
            <a:r>
              <a:rPr lang="el-GR" sz="1800" dirty="0">
                <a:latin typeface="Calibri Light" panose="020F0302020204030204" pitchFamily="34" charset="0"/>
                <a:cs typeface="Calibri Light" panose="020F0302020204030204" pitchFamily="34" charset="0"/>
              </a:rPr>
              <a:t> </a:t>
            </a:r>
          </a:p>
          <a:p>
            <a:r>
              <a:rPr lang="el-GR" sz="1800" dirty="0" err="1">
                <a:effectLst/>
                <a:latin typeface="MyriadPro"/>
              </a:rPr>
              <a:t>αγ</a:t>
            </a:r>
            <a:r>
              <a:rPr lang="el-GR" sz="1800" dirty="0">
                <a:effectLst/>
                <a:latin typeface="MyriadPro"/>
              </a:rPr>
              <a:t>) Σε εξαιρετικές περιπτώσεις, η συνδρομή των οποίων απαιτεί ειδική </a:t>
            </a:r>
            <a:r>
              <a:rPr lang="el-GR" sz="1800" dirty="0" err="1">
                <a:effectLst/>
                <a:latin typeface="MyriadPro"/>
              </a:rPr>
              <a:t>αιτιολόγηση</a:t>
            </a:r>
            <a:r>
              <a:rPr lang="el-GR" sz="1800" dirty="0">
                <a:effectLst/>
                <a:latin typeface="MyriadPro"/>
              </a:rPr>
              <a:t> και οι </a:t>
            </a:r>
            <a:r>
              <a:rPr lang="el-GR" sz="1800" dirty="0" err="1">
                <a:effectLst/>
                <a:latin typeface="MyriadPro"/>
              </a:rPr>
              <a:t>οποίες</a:t>
            </a:r>
            <a:r>
              <a:rPr lang="el-GR" sz="1800" dirty="0">
                <a:effectLst/>
                <a:latin typeface="MyriadPro"/>
              </a:rPr>
              <a:t> </a:t>
            </a:r>
            <a:r>
              <a:rPr lang="el-GR" sz="1800" dirty="0" err="1">
                <a:effectLst/>
                <a:latin typeface="MyriadPro"/>
              </a:rPr>
              <a:t>σχετίζονται</a:t>
            </a:r>
            <a:r>
              <a:rPr lang="el-GR" sz="1800" dirty="0">
                <a:effectLst/>
                <a:latin typeface="MyriadPro"/>
              </a:rPr>
              <a:t> </a:t>
            </a:r>
            <a:r>
              <a:rPr lang="el-GR" sz="1800" dirty="0" err="1">
                <a:effectLst/>
                <a:latin typeface="MyriadPro"/>
              </a:rPr>
              <a:t>ιδίως</a:t>
            </a:r>
            <a:r>
              <a:rPr lang="el-GR" sz="1800" dirty="0">
                <a:effectLst/>
                <a:latin typeface="MyriadPro"/>
              </a:rPr>
              <a:t> με </a:t>
            </a:r>
            <a:r>
              <a:rPr lang="el-GR" sz="1800" dirty="0" err="1">
                <a:effectLst/>
                <a:latin typeface="MyriadPro"/>
              </a:rPr>
              <a:t>δυσχέρειες</a:t>
            </a:r>
            <a:r>
              <a:rPr lang="el-GR" sz="1800" dirty="0">
                <a:effectLst/>
                <a:latin typeface="MyriadPro"/>
              </a:rPr>
              <a:t> </a:t>
            </a:r>
            <a:r>
              <a:rPr lang="el-GR" sz="1800" dirty="0" err="1">
                <a:effectLst/>
                <a:latin typeface="MyriadPro"/>
              </a:rPr>
              <a:t>συνεργασίας</a:t>
            </a:r>
            <a:r>
              <a:rPr lang="el-GR" sz="1800" dirty="0">
                <a:effectLst/>
                <a:latin typeface="MyriadPro"/>
              </a:rPr>
              <a:t> της </a:t>
            </a:r>
            <a:r>
              <a:rPr lang="el-GR" sz="1800" dirty="0" err="1">
                <a:effectLst/>
                <a:latin typeface="MyriadPro"/>
              </a:rPr>
              <a:t>σχολικής</a:t>
            </a:r>
            <a:r>
              <a:rPr lang="el-GR" sz="1800" dirty="0">
                <a:effectLst/>
                <a:latin typeface="MyriadPro"/>
              </a:rPr>
              <a:t> </a:t>
            </a:r>
            <a:r>
              <a:rPr lang="el-GR" sz="1800" dirty="0" err="1">
                <a:effectLst/>
                <a:latin typeface="MyriadPro"/>
              </a:rPr>
              <a:t>μονάδας</a:t>
            </a:r>
            <a:r>
              <a:rPr lang="el-GR" sz="1800" dirty="0">
                <a:effectLst/>
                <a:latin typeface="MyriadPro"/>
              </a:rPr>
              <a:t> με τους </a:t>
            </a:r>
            <a:r>
              <a:rPr lang="el-GR" sz="1800" dirty="0" err="1">
                <a:effectLst/>
                <a:latin typeface="MyriadPro"/>
              </a:rPr>
              <a:t>γονείς</a:t>
            </a:r>
            <a:r>
              <a:rPr lang="el-GR" sz="1800" dirty="0">
                <a:effectLst/>
                <a:latin typeface="MyriadPro"/>
              </a:rPr>
              <a:t> </a:t>
            </a:r>
            <a:r>
              <a:rPr lang="el-GR" sz="1800" dirty="0" err="1">
                <a:effectLst/>
                <a:latin typeface="MyriadPro"/>
              </a:rPr>
              <a:t>επι</a:t>
            </a:r>
            <a:r>
              <a:rPr lang="el-GR" sz="1800" dirty="0">
                <a:effectLst/>
                <a:latin typeface="MyriadPro"/>
              </a:rPr>
              <a:t>́ </a:t>
            </a:r>
            <a:r>
              <a:rPr lang="el-GR" sz="1800" dirty="0" err="1">
                <a:effectLst/>
                <a:latin typeface="MyriadPro"/>
              </a:rPr>
              <a:t>διαπιστωμένων</a:t>
            </a:r>
            <a:r>
              <a:rPr lang="el-GR" sz="1800" dirty="0">
                <a:effectLst/>
                <a:latin typeface="MyriadPro"/>
              </a:rPr>
              <a:t> </a:t>
            </a:r>
            <a:r>
              <a:rPr lang="el-GR" sz="1800" dirty="0" err="1">
                <a:effectLst/>
                <a:latin typeface="MyriadPro"/>
              </a:rPr>
              <a:t>σοβαρών</a:t>
            </a:r>
            <a:r>
              <a:rPr lang="el-GR" sz="1800" dirty="0">
                <a:effectLst/>
                <a:latin typeface="MyriadPro"/>
              </a:rPr>
              <a:t> </a:t>
            </a:r>
            <a:r>
              <a:rPr lang="el-GR" sz="1800" dirty="0" err="1">
                <a:effectLst/>
                <a:latin typeface="MyriadPro"/>
              </a:rPr>
              <a:t>δυσκολι</a:t>
            </a:r>
            <a:r>
              <a:rPr lang="el-GR" sz="1800" dirty="0">
                <a:effectLst/>
                <a:latin typeface="MyriadPro"/>
              </a:rPr>
              <a:t>- </a:t>
            </a:r>
            <a:r>
              <a:rPr lang="el-GR" sz="1800" dirty="0" err="1">
                <a:effectLst/>
                <a:latin typeface="MyriadPro"/>
              </a:rPr>
              <a:t>ών</a:t>
            </a:r>
            <a:r>
              <a:rPr lang="el-GR" sz="1800" dirty="0">
                <a:effectLst/>
                <a:latin typeface="MyriadPro"/>
              </a:rPr>
              <a:t> </a:t>
            </a:r>
            <a:r>
              <a:rPr lang="el-GR" sz="1800" dirty="0" err="1">
                <a:effectLst/>
                <a:latin typeface="MyriadPro"/>
              </a:rPr>
              <a:t>μάθησης</a:t>
            </a:r>
            <a:r>
              <a:rPr lang="el-GR" sz="1800" dirty="0">
                <a:effectLst/>
                <a:latin typeface="MyriadPro"/>
              </a:rPr>
              <a:t> ή </a:t>
            </a:r>
            <a:r>
              <a:rPr lang="el-GR" sz="1800" dirty="0" err="1">
                <a:effectLst/>
                <a:latin typeface="MyriadPro"/>
              </a:rPr>
              <a:t>συμπεριφοράς</a:t>
            </a:r>
            <a:r>
              <a:rPr lang="el-GR" sz="1800" dirty="0">
                <a:effectLst/>
                <a:latin typeface="MyriadPro"/>
              </a:rPr>
              <a:t> ή </a:t>
            </a:r>
            <a:r>
              <a:rPr lang="el-GR" sz="1800" dirty="0" err="1">
                <a:effectLst/>
                <a:latin typeface="MyriadPro"/>
              </a:rPr>
              <a:t>ένταξης</a:t>
            </a:r>
            <a:r>
              <a:rPr lang="el-GR" sz="1800" dirty="0">
                <a:effectLst/>
                <a:latin typeface="MyriadPro"/>
              </a:rPr>
              <a:t> του </a:t>
            </a:r>
            <a:r>
              <a:rPr lang="el-GR" sz="1800" dirty="0" err="1">
                <a:effectLst/>
                <a:latin typeface="MyriadPro"/>
              </a:rPr>
              <a:t>μαθητη</a:t>
            </a:r>
            <a:r>
              <a:rPr lang="el-GR" sz="1800" dirty="0">
                <a:effectLst/>
                <a:latin typeface="MyriadPro"/>
              </a:rPr>
              <a:t>́ στο </a:t>
            </a:r>
            <a:r>
              <a:rPr lang="el-GR" sz="1800" dirty="0" err="1">
                <a:effectLst/>
                <a:latin typeface="MyriadPro"/>
              </a:rPr>
              <a:t>σχολικο</a:t>
            </a:r>
            <a:r>
              <a:rPr lang="el-GR" sz="1800" dirty="0">
                <a:effectLst/>
                <a:latin typeface="MyriadPro"/>
              </a:rPr>
              <a:t>́ </a:t>
            </a:r>
            <a:r>
              <a:rPr lang="el-GR" sz="1800" dirty="0" err="1">
                <a:effectLst/>
                <a:latin typeface="MyriadPro"/>
              </a:rPr>
              <a:t>περιβάλλον</a:t>
            </a:r>
            <a:r>
              <a:rPr lang="el-GR" sz="1800" dirty="0">
                <a:effectLst/>
                <a:latin typeface="MyriadPro"/>
              </a:rPr>
              <a:t>, η </a:t>
            </a:r>
            <a:r>
              <a:rPr lang="el-GR" sz="1800" dirty="0" err="1">
                <a:effectLst/>
                <a:latin typeface="MyriadPro"/>
              </a:rPr>
              <a:t>υποβολη</a:t>
            </a:r>
            <a:r>
              <a:rPr lang="el-GR" sz="1800" dirty="0">
                <a:effectLst/>
                <a:latin typeface="MyriadPro"/>
              </a:rPr>
              <a:t>́ </a:t>
            </a:r>
            <a:r>
              <a:rPr lang="el-GR" sz="1800" dirty="0" err="1">
                <a:effectLst/>
                <a:latin typeface="MyriadPro"/>
              </a:rPr>
              <a:t>εισήγησης</a:t>
            </a:r>
            <a:r>
              <a:rPr lang="el-GR" sz="1800" dirty="0">
                <a:effectLst/>
                <a:latin typeface="MyriadPro"/>
              </a:rPr>
              <a:t> στο ΚΕ.Δ.Α.Σ.Υ. </a:t>
            </a:r>
            <a:r>
              <a:rPr lang="el-GR" sz="1800" dirty="0" err="1">
                <a:effectLst/>
                <a:latin typeface="MyriadPro"/>
              </a:rPr>
              <a:t>δύναται</a:t>
            </a:r>
            <a:r>
              <a:rPr lang="el-GR" sz="1800" dirty="0">
                <a:effectLst/>
                <a:latin typeface="MyriadPro"/>
              </a:rPr>
              <a:t> να </a:t>
            </a:r>
            <a:r>
              <a:rPr lang="el-GR" sz="1800" dirty="0" err="1">
                <a:effectLst/>
                <a:latin typeface="MyriadPro"/>
              </a:rPr>
              <a:t>γίνει</a:t>
            </a:r>
            <a:r>
              <a:rPr lang="el-GR" sz="1800" dirty="0">
                <a:effectLst/>
                <a:latin typeface="MyriadPro"/>
              </a:rPr>
              <a:t> </a:t>
            </a:r>
            <a:r>
              <a:rPr lang="el-GR" sz="1800" dirty="0" err="1">
                <a:effectLst/>
                <a:latin typeface="MyriadPro"/>
              </a:rPr>
              <a:t>απευθείας</a:t>
            </a:r>
            <a:r>
              <a:rPr lang="el-GR" sz="1800" dirty="0">
                <a:effectLst/>
                <a:latin typeface="MyriadPro"/>
              </a:rPr>
              <a:t> </a:t>
            </a:r>
            <a:r>
              <a:rPr lang="el-GR" sz="1800" dirty="0" err="1">
                <a:effectLst/>
                <a:latin typeface="MyriadPro"/>
              </a:rPr>
              <a:t>απο</a:t>
            </a:r>
            <a:r>
              <a:rPr lang="el-GR" sz="1800" dirty="0">
                <a:effectLst/>
                <a:latin typeface="MyriadPro"/>
              </a:rPr>
              <a:t>́ την Ε.Δ.Υ., </a:t>
            </a:r>
            <a:r>
              <a:rPr lang="el-GR" sz="1800" dirty="0" err="1">
                <a:effectLst/>
                <a:latin typeface="MyriadPro"/>
              </a:rPr>
              <a:t>προκειμένου</a:t>
            </a:r>
            <a:r>
              <a:rPr lang="el-GR" sz="1800" dirty="0">
                <a:effectLst/>
                <a:latin typeface="MyriadPro"/>
              </a:rPr>
              <a:t> να </a:t>
            </a:r>
            <a:r>
              <a:rPr lang="el-GR" sz="1800" dirty="0" err="1">
                <a:effectLst/>
                <a:latin typeface="MyriadPro"/>
              </a:rPr>
              <a:t>διερευνηθει</a:t>
            </a:r>
            <a:r>
              <a:rPr lang="el-GR" sz="1800" dirty="0">
                <a:effectLst/>
                <a:latin typeface="MyriadPro"/>
              </a:rPr>
              <a:t>́ </a:t>
            </a:r>
            <a:r>
              <a:rPr lang="el-GR" sz="1800" dirty="0" err="1">
                <a:effectLst/>
                <a:latin typeface="MyriadPro"/>
              </a:rPr>
              <a:t>περαιτέρω</a:t>
            </a:r>
            <a:r>
              <a:rPr lang="el-GR" sz="1800" dirty="0">
                <a:effectLst/>
                <a:latin typeface="MyriadPro"/>
              </a:rPr>
              <a:t> η </a:t>
            </a:r>
            <a:r>
              <a:rPr lang="el-GR" sz="1800" dirty="0" err="1">
                <a:effectLst/>
                <a:latin typeface="MyriadPro"/>
              </a:rPr>
              <a:t>αναγκαιότητα</a:t>
            </a:r>
            <a:r>
              <a:rPr lang="el-GR" sz="1800" dirty="0">
                <a:effectLst/>
                <a:latin typeface="MyriadPro"/>
              </a:rPr>
              <a:t> της </a:t>
            </a:r>
            <a:r>
              <a:rPr lang="el-GR" sz="1800" dirty="0" err="1">
                <a:effectLst/>
                <a:latin typeface="MyriadPro"/>
              </a:rPr>
              <a:t>παρέμβασης</a:t>
            </a:r>
            <a:r>
              <a:rPr lang="el-GR" sz="1800" dirty="0">
                <a:effectLst/>
                <a:latin typeface="MyriadPro"/>
              </a:rPr>
              <a:t> </a:t>
            </a:r>
            <a:r>
              <a:rPr lang="el-GR" sz="1800" dirty="0" err="1">
                <a:effectLst/>
                <a:latin typeface="MyriadPro"/>
              </a:rPr>
              <a:t>απο</a:t>
            </a:r>
            <a:r>
              <a:rPr lang="el-GR" sz="1800" dirty="0">
                <a:effectLst/>
                <a:latin typeface="MyriadPro"/>
              </a:rPr>
              <a:t>́ </a:t>
            </a:r>
            <a:r>
              <a:rPr lang="el-GR" sz="1800" dirty="0" err="1">
                <a:effectLst/>
                <a:latin typeface="MyriadPro"/>
              </a:rPr>
              <a:t>πλευράς</a:t>
            </a:r>
            <a:r>
              <a:rPr lang="el-GR" sz="1800" dirty="0">
                <a:effectLst/>
                <a:latin typeface="MyriadPro"/>
              </a:rPr>
              <a:t> του ΚΕ.Δ.Α.Σ.Υ., </a:t>
            </a:r>
            <a:r>
              <a:rPr lang="el-GR" sz="1800" dirty="0" err="1">
                <a:effectLst/>
                <a:latin typeface="MyriadPro"/>
              </a:rPr>
              <a:t>τόσο</a:t>
            </a:r>
            <a:r>
              <a:rPr lang="el-GR" sz="1800" dirty="0">
                <a:effectLst/>
                <a:latin typeface="MyriadPro"/>
              </a:rPr>
              <a:t> σε </a:t>
            </a:r>
            <a:r>
              <a:rPr lang="el-GR" sz="1800" dirty="0" err="1">
                <a:effectLst/>
                <a:latin typeface="MyriadPro"/>
              </a:rPr>
              <a:t>επίπεδο</a:t>
            </a:r>
            <a:r>
              <a:rPr lang="el-GR" sz="1800" dirty="0">
                <a:effectLst/>
                <a:latin typeface="MyriadPro"/>
              </a:rPr>
              <a:t> </a:t>
            </a:r>
            <a:r>
              <a:rPr lang="el-GR" sz="1800" dirty="0" err="1">
                <a:effectLst/>
                <a:latin typeface="MyriadPro"/>
              </a:rPr>
              <a:t>υποστήριξης</a:t>
            </a:r>
            <a:r>
              <a:rPr lang="el-GR" sz="1800" dirty="0">
                <a:effectLst/>
                <a:latin typeface="MyriadPro"/>
              </a:rPr>
              <a:t> της </a:t>
            </a:r>
            <a:r>
              <a:rPr lang="el-GR" sz="1800" dirty="0" err="1">
                <a:effectLst/>
                <a:latin typeface="MyriadPro"/>
              </a:rPr>
              <a:t>σχολικής</a:t>
            </a:r>
            <a:r>
              <a:rPr lang="el-GR" sz="1800" dirty="0">
                <a:effectLst/>
                <a:latin typeface="MyriadPro"/>
              </a:rPr>
              <a:t> </a:t>
            </a:r>
            <a:r>
              <a:rPr lang="el-GR" sz="1800" dirty="0" err="1">
                <a:effectLst/>
                <a:latin typeface="MyriadPro"/>
              </a:rPr>
              <a:t>μονάδας</a:t>
            </a:r>
            <a:r>
              <a:rPr lang="el-GR" sz="1800" dirty="0">
                <a:effectLst/>
                <a:latin typeface="MyriadPro"/>
              </a:rPr>
              <a:t> </a:t>
            </a:r>
            <a:r>
              <a:rPr lang="el-GR" sz="1800" dirty="0" err="1">
                <a:effectLst/>
                <a:latin typeface="MyriadPro"/>
              </a:rPr>
              <a:t>όσο</a:t>
            </a:r>
            <a:r>
              <a:rPr lang="el-GR" sz="1800" dirty="0">
                <a:effectLst/>
                <a:latin typeface="MyriadPro"/>
              </a:rPr>
              <a:t> και σε </a:t>
            </a:r>
            <a:r>
              <a:rPr lang="el-GR" sz="1800" dirty="0" err="1">
                <a:effectLst/>
                <a:latin typeface="MyriadPro"/>
              </a:rPr>
              <a:t>επίπεδο</a:t>
            </a:r>
            <a:r>
              <a:rPr lang="el-GR" sz="1800" dirty="0">
                <a:effectLst/>
                <a:latin typeface="MyriadPro"/>
              </a:rPr>
              <a:t> </a:t>
            </a:r>
            <a:r>
              <a:rPr lang="el-GR" sz="1800" dirty="0" err="1">
                <a:effectLst/>
                <a:latin typeface="MyriadPro"/>
              </a:rPr>
              <a:t>υποστήριξης</a:t>
            </a:r>
            <a:r>
              <a:rPr lang="el-GR" sz="1800" dirty="0">
                <a:effectLst/>
                <a:latin typeface="MyriadPro"/>
              </a:rPr>
              <a:t> των </a:t>
            </a:r>
            <a:r>
              <a:rPr lang="el-GR" sz="1800" dirty="0" err="1">
                <a:effectLst/>
                <a:latin typeface="MyriadPro"/>
              </a:rPr>
              <a:t>γονέων</a:t>
            </a:r>
            <a:r>
              <a:rPr lang="el-GR" sz="1800" dirty="0">
                <a:effectLst/>
                <a:latin typeface="MyriadPro"/>
              </a:rPr>
              <a:t> ή </a:t>
            </a:r>
            <a:r>
              <a:rPr lang="el-GR" sz="1800" dirty="0" err="1">
                <a:effectLst/>
                <a:latin typeface="MyriadPro"/>
              </a:rPr>
              <a:t>κηδεμόνων</a:t>
            </a:r>
            <a:r>
              <a:rPr lang="el-GR" sz="1800" dirty="0">
                <a:effectLst/>
                <a:latin typeface="MyriadPro"/>
              </a:rPr>
              <a:t>. </a:t>
            </a:r>
            <a:r>
              <a:rPr lang="el-GR" sz="1800" dirty="0" err="1">
                <a:effectLst/>
                <a:latin typeface="MyriadPro"/>
              </a:rPr>
              <a:t>Στόχος</a:t>
            </a:r>
            <a:r>
              <a:rPr lang="el-GR" sz="1800" dirty="0">
                <a:effectLst/>
                <a:latin typeface="MyriadPro"/>
              </a:rPr>
              <a:t> της </a:t>
            </a:r>
            <a:r>
              <a:rPr lang="el-GR" sz="1800" dirty="0" err="1">
                <a:effectLst/>
                <a:latin typeface="MyriadPro"/>
              </a:rPr>
              <a:t>παρέμβασης</a:t>
            </a:r>
            <a:r>
              <a:rPr lang="el-GR" sz="1800" dirty="0">
                <a:effectLst/>
                <a:latin typeface="MyriadPro"/>
              </a:rPr>
              <a:t> </a:t>
            </a:r>
            <a:r>
              <a:rPr lang="el-GR" sz="1800" dirty="0" err="1">
                <a:effectLst/>
                <a:latin typeface="MyriadPro"/>
              </a:rPr>
              <a:t>είναι</a:t>
            </a:r>
            <a:r>
              <a:rPr lang="el-GR" sz="1800" dirty="0">
                <a:effectLst/>
                <a:latin typeface="MyriadPro"/>
              </a:rPr>
              <a:t> η </a:t>
            </a:r>
            <a:r>
              <a:rPr lang="el-GR" sz="1800" dirty="0" err="1">
                <a:effectLst/>
                <a:latin typeface="MyriadPro"/>
              </a:rPr>
              <a:t>επίτευξη</a:t>
            </a:r>
            <a:r>
              <a:rPr lang="el-GR" sz="1800" dirty="0">
                <a:effectLst/>
                <a:latin typeface="MyriadPro"/>
              </a:rPr>
              <a:t> του </a:t>
            </a:r>
            <a:r>
              <a:rPr lang="el-GR" sz="1800" dirty="0" err="1">
                <a:effectLst/>
                <a:latin typeface="MyriadPro"/>
              </a:rPr>
              <a:t>μέγιστου</a:t>
            </a:r>
            <a:r>
              <a:rPr lang="el-GR" sz="1800" dirty="0">
                <a:effectLst/>
                <a:latin typeface="MyriadPro"/>
              </a:rPr>
              <a:t> </a:t>
            </a:r>
            <a:r>
              <a:rPr lang="el-GR" sz="1800" dirty="0" err="1">
                <a:effectLst/>
                <a:latin typeface="MyriadPro"/>
              </a:rPr>
              <a:t>δυνατου</a:t>
            </a:r>
            <a:r>
              <a:rPr lang="el-GR" sz="1800" dirty="0">
                <a:effectLst/>
                <a:latin typeface="MyriadPro"/>
              </a:rPr>
              <a:t>́ </a:t>
            </a:r>
            <a:r>
              <a:rPr lang="el-GR" sz="1800" dirty="0" err="1">
                <a:effectLst/>
                <a:latin typeface="MyriadPro"/>
              </a:rPr>
              <a:t>βαθμου</a:t>
            </a:r>
            <a:r>
              <a:rPr lang="el-GR" sz="1800" dirty="0">
                <a:effectLst/>
                <a:latin typeface="MyriadPro"/>
              </a:rPr>
              <a:t>́ </a:t>
            </a:r>
            <a:r>
              <a:rPr lang="el-GR" sz="1800" dirty="0" err="1">
                <a:effectLst/>
                <a:latin typeface="MyriadPro"/>
              </a:rPr>
              <a:t>συνεργασίας</a:t>
            </a:r>
            <a:r>
              <a:rPr lang="el-GR" sz="1800" dirty="0">
                <a:effectLst/>
                <a:latin typeface="MyriadPro"/>
              </a:rPr>
              <a:t> </a:t>
            </a:r>
            <a:r>
              <a:rPr lang="el-GR" sz="1800" dirty="0" err="1">
                <a:effectLst/>
                <a:latin typeface="MyriadPro"/>
              </a:rPr>
              <a:t>μεταξυ</a:t>
            </a:r>
            <a:r>
              <a:rPr lang="el-GR" sz="1800" dirty="0">
                <a:effectLst/>
                <a:latin typeface="MyriadPro"/>
              </a:rPr>
              <a:t>́ </a:t>
            </a:r>
            <a:r>
              <a:rPr lang="el-GR" sz="1800" dirty="0" err="1">
                <a:effectLst/>
                <a:latin typeface="MyriadPro"/>
              </a:rPr>
              <a:t>σχολικής</a:t>
            </a:r>
            <a:r>
              <a:rPr lang="el-GR" sz="1800" dirty="0">
                <a:effectLst/>
                <a:latin typeface="MyriadPro"/>
              </a:rPr>
              <a:t> </a:t>
            </a:r>
            <a:r>
              <a:rPr lang="el-GR" sz="1800" dirty="0" err="1">
                <a:effectLst/>
                <a:latin typeface="MyriadPro"/>
              </a:rPr>
              <a:t>μονάδας</a:t>
            </a:r>
            <a:r>
              <a:rPr lang="el-GR" sz="1800" dirty="0">
                <a:effectLst/>
                <a:latin typeface="MyriadPro"/>
              </a:rPr>
              <a:t> και </a:t>
            </a:r>
            <a:r>
              <a:rPr lang="el-GR" sz="1800" dirty="0" err="1">
                <a:effectLst/>
                <a:latin typeface="MyriadPro"/>
              </a:rPr>
              <a:t>γο</a:t>
            </a:r>
            <a:r>
              <a:rPr lang="el-GR" sz="1800" dirty="0">
                <a:effectLst/>
                <a:latin typeface="MyriadPro"/>
              </a:rPr>
              <a:t>- </a:t>
            </a:r>
            <a:r>
              <a:rPr lang="el-GR" sz="1800" dirty="0" err="1">
                <a:effectLst/>
                <a:latin typeface="MyriadPro"/>
              </a:rPr>
              <a:t>νέων</a:t>
            </a:r>
            <a:r>
              <a:rPr lang="el-GR" sz="1800" dirty="0">
                <a:effectLst/>
                <a:latin typeface="MyriadPro"/>
              </a:rPr>
              <a:t> και </a:t>
            </a:r>
            <a:r>
              <a:rPr lang="el-GR" sz="1800" dirty="0" err="1">
                <a:effectLst/>
                <a:latin typeface="MyriadPro"/>
              </a:rPr>
              <a:t>κηδεμόνων</a:t>
            </a:r>
            <a:r>
              <a:rPr lang="el-GR" sz="1800" dirty="0">
                <a:effectLst/>
                <a:latin typeface="MyriadPro"/>
              </a:rPr>
              <a:t>. Αν στη </a:t>
            </a:r>
            <a:r>
              <a:rPr lang="el-GR" sz="1800" dirty="0" err="1">
                <a:effectLst/>
                <a:latin typeface="MyriadPro"/>
              </a:rPr>
              <a:t>σχολικη</a:t>
            </a:r>
            <a:r>
              <a:rPr lang="el-GR" sz="1800" dirty="0">
                <a:effectLst/>
                <a:latin typeface="MyriadPro"/>
              </a:rPr>
              <a:t>́ </a:t>
            </a:r>
            <a:r>
              <a:rPr lang="el-GR" sz="1800" dirty="0" err="1">
                <a:effectLst/>
                <a:latin typeface="MyriadPro"/>
              </a:rPr>
              <a:t>μονάδα</a:t>
            </a:r>
            <a:r>
              <a:rPr lang="el-GR" sz="1800" dirty="0">
                <a:effectLst/>
                <a:latin typeface="MyriadPro"/>
              </a:rPr>
              <a:t> </a:t>
            </a:r>
            <a:r>
              <a:rPr lang="el-GR" sz="1800" dirty="0" err="1">
                <a:effectLst/>
                <a:latin typeface="MyriadPro"/>
              </a:rPr>
              <a:t>λειτουργει</a:t>
            </a:r>
            <a:r>
              <a:rPr lang="el-GR" sz="1800" dirty="0">
                <a:effectLst/>
                <a:latin typeface="MyriadPro"/>
              </a:rPr>
              <a:t>́ Ε.Δ.Υ. </a:t>
            </a:r>
            <a:r>
              <a:rPr lang="el-GR" sz="1800" dirty="0" err="1">
                <a:effectLst/>
                <a:latin typeface="MyriadPro"/>
              </a:rPr>
              <a:t>ισχύει</a:t>
            </a:r>
            <a:r>
              <a:rPr lang="el-GR" sz="1800" dirty="0">
                <a:effectLst/>
                <a:latin typeface="MyriadPro"/>
              </a:rPr>
              <a:t> η παρ. 8 του </a:t>
            </a:r>
            <a:r>
              <a:rPr lang="el-GR" sz="1800" dirty="0" err="1">
                <a:effectLst/>
                <a:latin typeface="MyriadPro"/>
              </a:rPr>
              <a:t>άρθρου</a:t>
            </a:r>
            <a:r>
              <a:rPr lang="el-GR" sz="1800" dirty="0">
                <a:effectLst/>
                <a:latin typeface="MyriadPro"/>
              </a:rPr>
              <a:t> 17. Αν στη </a:t>
            </a:r>
            <a:r>
              <a:rPr lang="el-GR" sz="1800" dirty="0" err="1">
                <a:effectLst/>
                <a:latin typeface="MyriadPro"/>
              </a:rPr>
              <a:t>σχολικη</a:t>
            </a:r>
            <a:r>
              <a:rPr lang="el-GR" sz="1800" dirty="0">
                <a:effectLst/>
                <a:latin typeface="MyriadPro"/>
              </a:rPr>
              <a:t>́ </a:t>
            </a:r>
            <a:r>
              <a:rPr lang="el-GR" sz="1800" dirty="0" err="1">
                <a:effectLst/>
                <a:latin typeface="MyriadPro"/>
              </a:rPr>
              <a:t>μονάδα</a:t>
            </a:r>
            <a:r>
              <a:rPr lang="el-GR" sz="1800" dirty="0">
                <a:effectLst/>
                <a:latin typeface="MyriadPro"/>
              </a:rPr>
              <a:t> δεν </a:t>
            </a:r>
            <a:r>
              <a:rPr lang="el-GR" sz="1800" dirty="0" err="1">
                <a:effectLst/>
                <a:latin typeface="MyriadPro"/>
              </a:rPr>
              <a:t>λειτουργει</a:t>
            </a:r>
            <a:r>
              <a:rPr lang="el-GR" sz="1800" dirty="0">
                <a:effectLst/>
                <a:latin typeface="MyriadPro"/>
              </a:rPr>
              <a:t>́ Ε.Δ.Υ., η </a:t>
            </a:r>
            <a:r>
              <a:rPr lang="el-GR" sz="1800" dirty="0" err="1">
                <a:effectLst/>
                <a:latin typeface="MyriadPro"/>
              </a:rPr>
              <a:t>εισήγηση</a:t>
            </a:r>
            <a:r>
              <a:rPr lang="el-GR" sz="1800" dirty="0">
                <a:effectLst/>
                <a:latin typeface="MyriadPro"/>
              </a:rPr>
              <a:t> του </a:t>
            </a:r>
            <a:r>
              <a:rPr lang="el-GR" sz="1800" dirty="0" err="1">
                <a:effectLst/>
                <a:latin typeface="MyriadPro"/>
              </a:rPr>
              <a:t>συλλόγου</a:t>
            </a:r>
            <a:r>
              <a:rPr lang="el-GR" sz="1800" dirty="0">
                <a:effectLst/>
                <a:latin typeface="MyriadPro"/>
              </a:rPr>
              <a:t> </a:t>
            </a:r>
            <a:r>
              <a:rPr lang="el-GR" sz="1800" dirty="0" err="1">
                <a:effectLst/>
                <a:latin typeface="MyriadPro"/>
              </a:rPr>
              <a:t>διδασκόντων</a:t>
            </a:r>
            <a:r>
              <a:rPr lang="el-GR" sz="1800" dirty="0">
                <a:effectLst/>
                <a:latin typeface="MyriadPro"/>
              </a:rPr>
              <a:t> προς το ΚΕ.Δ.Α.Σ.Υ. </a:t>
            </a:r>
            <a:r>
              <a:rPr lang="el-GR" sz="1800" dirty="0" err="1">
                <a:effectLst/>
                <a:latin typeface="MyriadPro"/>
              </a:rPr>
              <a:t>υποβάλλεται</a:t>
            </a:r>
            <a:r>
              <a:rPr lang="el-GR" sz="1800" dirty="0">
                <a:effectLst/>
                <a:latin typeface="MyriadPro"/>
              </a:rPr>
              <a:t> </a:t>
            </a:r>
            <a:r>
              <a:rPr lang="el-GR" sz="1800" dirty="0" err="1">
                <a:effectLst/>
                <a:latin typeface="MyriadPro"/>
              </a:rPr>
              <a:t>έπειτα</a:t>
            </a:r>
            <a:r>
              <a:rPr lang="el-GR" sz="1800" dirty="0">
                <a:effectLst/>
                <a:latin typeface="MyriadPro"/>
              </a:rPr>
              <a:t> </a:t>
            </a:r>
            <a:r>
              <a:rPr lang="el-GR" sz="1800" dirty="0" err="1">
                <a:effectLst/>
                <a:latin typeface="MyriadPro"/>
              </a:rPr>
              <a:t>απο</a:t>
            </a:r>
            <a:r>
              <a:rPr lang="el-GR" sz="1800" dirty="0">
                <a:effectLst/>
                <a:latin typeface="MyriadPro"/>
              </a:rPr>
              <a:t>́ </a:t>
            </a:r>
            <a:r>
              <a:rPr lang="el-GR" sz="1800" dirty="0" err="1">
                <a:effectLst/>
                <a:latin typeface="MyriadPro"/>
              </a:rPr>
              <a:t>γνώμη</a:t>
            </a:r>
            <a:r>
              <a:rPr lang="el-GR" sz="1800" dirty="0">
                <a:effectLst/>
                <a:latin typeface="MyriadPro"/>
              </a:rPr>
              <a:t> του </a:t>
            </a:r>
            <a:r>
              <a:rPr lang="el-GR" sz="1800" dirty="0" err="1">
                <a:effectLst/>
                <a:latin typeface="MyriadPro"/>
              </a:rPr>
              <a:t>Συμβούλου</a:t>
            </a:r>
            <a:r>
              <a:rPr lang="el-GR" sz="1800" dirty="0">
                <a:effectLst/>
                <a:latin typeface="MyriadPro"/>
              </a:rPr>
              <a:t> </a:t>
            </a:r>
            <a:r>
              <a:rPr lang="el-GR" sz="1800" dirty="0" err="1">
                <a:effectLst/>
                <a:latin typeface="MyriadPro"/>
              </a:rPr>
              <a:t>Εκπαίδευσης</a:t>
            </a:r>
            <a:r>
              <a:rPr lang="el-GR" sz="1800" dirty="0">
                <a:effectLst/>
                <a:latin typeface="MyriadPro"/>
              </a:rPr>
              <a:t> της </a:t>
            </a:r>
            <a:r>
              <a:rPr lang="el-GR" sz="1800" dirty="0" err="1">
                <a:effectLst/>
                <a:latin typeface="MyriadPro"/>
              </a:rPr>
              <a:t>Ειδικής</a:t>
            </a:r>
            <a:r>
              <a:rPr lang="el-GR" sz="1800" dirty="0">
                <a:effectLst/>
                <a:latin typeface="MyriadPro"/>
              </a:rPr>
              <a:t> </a:t>
            </a:r>
            <a:r>
              <a:rPr lang="el-GR" sz="1800" dirty="0" err="1">
                <a:effectLst/>
                <a:latin typeface="MyriadPro"/>
              </a:rPr>
              <a:t>Αγωγής</a:t>
            </a:r>
            <a:r>
              <a:rPr lang="el-GR" sz="1800" dirty="0">
                <a:effectLst/>
                <a:latin typeface="MyriadPro"/>
              </a:rPr>
              <a:t> και </a:t>
            </a:r>
            <a:r>
              <a:rPr lang="el-GR" sz="1800" dirty="0" err="1">
                <a:effectLst/>
                <a:latin typeface="MyriadPro"/>
              </a:rPr>
              <a:t>Ενταξιακής</a:t>
            </a:r>
            <a:r>
              <a:rPr lang="el-GR" sz="1800" dirty="0">
                <a:effectLst/>
                <a:latin typeface="MyriadPro"/>
              </a:rPr>
              <a:t> </a:t>
            </a:r>
            <a:r>
              <a:rPr lang="el-GR" sz="1800" dirty="0" err="1">
                <a:effectLst/>
                <a:latin typeface="MyriadPro"/>
              </a:rPr>
              <a:t>Εκπαίδευσης</a:t>
            </a:r>
            <a:r>
              <a:rPr lang="el-GR" sz="1800" dirty="0">
                <a:effectLst/>
                <a:latin typeface="MyriadPro"/>
              </a:rPr>
              <a:t> που </a:t>
            </a:r>
            <a:r>
              <a:rPr lang="el-GR" sz="1800" dirty="0" err="1">
                <a:effectLst/>
                <a:latin typeface="MyriadPro"/>
              </a:rPr>
              <a:t>έχει</a:t>
            </a:r>
            <a:r>
              <a:rPr lang="el-GR" sz="1800" dirty="0">
                <a:effectLst/>
                <a:latin typeface="MyriadPro"/>
              </a:rPr>
              <a:t> την </a:t>
            </a:r>
            <a:r>
              <a:rPr lang="el-GR" sz="1800" dirty="0" err="1">
                <a:effectLst/>
                <a:latin typeface="MyriadPro"/>
              </a:rPr>
              <a:t>παι</a:t>
            </a:r>
            <a:r>
              <a:rPr lang="el-GR" sz="1800" dirty="0">
                <a:effectLst/>
                <a:latin typeface="MyriadPro"/>
              </a:rPr>
              <a:t>- </a:t>
            </a:r>
            <a:r>
              <a:rPr lang="el-GR" sz="1800" dirty="0" err="1">
                <a:effectLst/>
                <a:latin typeface="MyriadPro"/>
              </a:rPr>
              <a:t>δαγωγικη</a:t>
            </a:r>
            <a:r>
              <a:rPr lang="el-GR" sz="1800" dirty="0">
                <a:effectLst/>
                <a:latin typeface="MyriadPro"/>
              </a:rPr>
              <a:t>́ </a:t>
            </a:r>
            <a:r>
              <a:rPr lang="el-GR" sz="1800" dirty="0" err="1">
                <a:effectLst/>
                <a:latin typeface="MyriadPro"/>
              </a:rPr>
              <a:t>ευθύνη</a:t>
            </a:r>
            <a:r>
              <a:rPr lang="el-GR" sz="1800" dirty="0">
                <a:effectLst/>
                <a:latin typeface="MyriadPro"/>
              </a:rPr>
              <a:t> της </a:t>
            </a:r>
            <a:r>
              <a:rPr lang="el-GR" sz="1800" dirty="0" err="1">
                <a:effectLst/>
                <a:latin typeface="MyriadPro"/>
              </a:rPr>
              <a:t>σχολικής</a:t>
            </a:r>
            <a:r>
              <a:rPr lang="el-GR" sz="1800" dirty="0">
                <a:effectLst/>
                <a:latin typeface="MyriadPro"/>
              </a:rPr>
              <a:t> </a:t>
            </a:r>
            <a:r>
              <a:rPr lang="el-GR" sz="1800" dirty="0" err="1">
                <a:effectLst/>
                <a:latin typeface="MyriadPro"/>
              </a:rPr>
              <a:t>μονάδας</a:t>
            </a:r>
            <a:r>
              <a:rPr lang="el-GR" sz="1800" dirty="0">
                <a:effectLst/>
                <a:latin typeface="MyriadPro"/>
              </a:rPr>
              <a:t> ως προς την </a:t>
            </a:r>
            <a:r>
              <a:rPr lang="el-GR" sz="1800" dirty="0" err="1">
                <a:effectLst/>
                <a:latin typeface="MyriadPro"/>
              </a:rPr>
              <a:t>ενταξιακη</a:t>
            </a:r>
            <a:r>
              <a:rPr lang="el-GR" sz="1800" dirty="0">
                <a:effectLst/>
                <a:latin typeface="MyriadPro"/>
              </a:rPr>
              <a:t>́ </a:t>
            </a:r>
            <a:r>
              <a:rPr lang="el-GR" sz="1800" dirty="0" err="1">
                <a:effectLst/>
                <a:latin typeface="MyriadPro"/>
              </a:rPr>
              <a:t>εκπαίδευση</a:t>
            </a:r>
            <a:r>
              <a:rPr lang="el-GR" sz="1800" dirty="0">
                <a:effectLst/>
                <a:latin typeface="MyriadPro"/>
              </a:rPr>
              <a:t> ή, </a:t>
            </a:r>
            <a:r>
              <a:rPr lang="el-GR" sz="1800" dirty="0" err="1">
                <a:effectLst/>
                <a:latin typeface="MyriadPro"/>
              </a:rPr>
              <a:t>εφόσον</a:t>
            </a:r>
            <a:r>
              <a:rPr lang="el-GR" sz="1800" dirty="0">
                <a:effectLst/>
                <a:latin typeface="MyriadPro"/>
              </a:rPr>
              <a:t> δεν </a:t>
            </a:r>
            <a:r>
              <a:rPr lang="el-GR" sz="1800" dirty="0" err="1">
                <a:effectLst/>
                <a:latin typeface="MyriadPro"/>
              </a:rPr>
              <a:t>υφίσταται</a:t>
            </a:r>
            <a:r>
              <a:rPr lang="el-GR" sz="1800" dirty="0">
                <a:effectLst/>
                <a:latin typeface="MyriadPro"/>
              </a:rPr>
              <a:t>, </a:t>
            </a:r>
            <a:r>
              <a:rPr lang="el-GR" sz="1800" dirty="0" err="1">
                <a:effectLst/>
                <a:latin typeface="MyriadPro"/>
              </a:rPr>
              <a:t>έπειτα</a:t>
            </a:r>
            <a:r>
              <a:rPr lang="el-GR" sz="1800" dirty="0">
                <a:effectLst/>
                <a:latin typeface="MyriadPro"/>
              </a:rPr>
              <a:t> </a:t>
            </a:r>
            <a:r>
              <a:rPr lang="el-GR" sz="1800" dirty="0" err="1">
                <a:effectLst/>
                <a:latin typeface="MyriadPro"/>
              </a:rPr>
              <a:t>απο</a:t>
            </a:r>
            <a:r>
              <a:rPr lang="el-GR" sz="1800" dirty="0">
                <a:effectLst/>
                <a:latin typeface="MyriadPro"/>
              </a:rPr>
              <a:t>́ </a:t>
            </a:r>
            <a:r>
              <a:rPr lang="el-GR" sz="1800" dirty="0" err="1">
                <a:effectLst/>
                <a:latin typeface="MyriadPro"/>
              </a:rPr>
              <a:t>γνώμη</a:t>
            </a:r>
            <a:r>
              <a:rPr lang="el-GR" sz="1800" dirty="0">
                <a:effectLst/>
                <a:latin typeface="MyriadPro"/>
              </a:rPr>
              <a:t> του </a:t>
            </a:r>
            <a:r>
              <a:rPr lang="el-GR" sz="1800" dirty="0" err="1">
                <a:effectLst/>
                <a:latin typeface="MyriadPro"/>
              </a:rPr>
              <a:t>Συμβούλου</a:t>
            </a:r>
            <a:r>
              <a:rPr lang="el-GR" sz="1800" dirty="0">
                <a:effectLst/>
                <a:latin typeface="MyriadPro"/>
              </a:rPr>
              <a:t> </a:t>
            </a:r>
            <a:r>
              <a:rPr lang="el-GR" sz="1800" dirty="0" err="1">
                <a:effectLst/>
                <a:latin typeface="MyriadPro"/>
              </a:rPr>
              <a:t>Εκπαίδευσης</a:t>
            </a:r>
            <a:r>
              <a:rPr lang="el-GR" sz="1800" dirty="0">
                <a:effectLst/>
                <a:latin typeface="MyriadPro"/>
              </a:rPr>
              <a:t> που </a:t>
            </a:r>
            <a:r>
              <a:rPr lang="el-GR" sz="1800" dirty="0" err="1">
                <a:effectLst/>
                <a:latin typeface="MyriadPro"/>
              </a:rPr>
              <a:t>έχει</a:t>
            </a:r>
            <a:r>
              <a:rPr lang="el-GR" sz="1800" dirty="0">
                <a:effectLst/>
                <a:latin typeface="MyriadPro"/>
              </a:rPr>
              <a:t> την </a:t>
            </a:r>
            <a:r>
              <a:rPr lang="el-GR" sz="1800" dirty="0" err="1">
                <a:effectLst/>
                <a:latin typeface="MyriadPro"/>
              </a:rPr>
              <a:t>παιδαγωγικη</a:t>
            </a:r>
            <a:r>
              <a:rPr lang="el-GR" sz="1800" dirty="0">
                <a:effectLst/>
                <a:latin typeface="MyriadPro"/>
              </a:rPr>
              <a:t>́ </a:t>
            </a:r>
            <a:r>
              <a:rPr lang="el-GR" sz="1800" dirty="0" err="1">
                <a:effectLst/>
                <a:latin typeface="MyriadPro"/>
              </a:rPr>
              <a:t>ευθύνη</a:t>
            </a:r>
            <a:r>
              <a:rPr lang="el-GR" sz="1800" dirty="0">
                <a:effectLst/>
                <a:latin typeface="MyriadPro"/>
              </a:rPr>
              <a:t> της </a:t>
            </a:r>
            <a:r>
              <a:rPr lang="el-GR" sz="1800" dirty="0" err="1">
                <a:effectLst/>
                <a:latin typeface="MyriadPro"/>
              </a:rPr>
              <a:t>σχολικής</a:t>
            </a:r>
            <a:r>
              <a:rPr lang="el-GR" sz="1800" dirty="0">
                <a:effectLst/>
                <a:latin typeface="MyriadPro"/>
              </a:rPr>
              <a:t> </a:t>
            </a:r>
            <a:r>
              <a:rPr lang="el-GR" sz="1800" dirty="0" err="1">
                <a:effectLst/>
                <a:latin typeface="MyriadPro"/>
              </a:rPr>
              <a:t>μονάδας</a:t>
            </a:r>
            <a:r>
              <a:rPr lang="el-GR" sz="1800" dirty="0">
                <a:effectLst/>
                <a:latin typeface="MyriadPro"/>
              </a:rPr>
              <a:t>. Οι </a:t>
            </a:r>
            <a:r>
              <a:rPr lang="el-GR" sz="1800" dirty="0" err="1">
                <a:effectLst/>
                <a:latin typeface="MyriadPro"/>
              </a:rPr>
              <a:t>γονείς</a:t>
            </a:r>
            <a:r>
              <a:rPr lang="el-GR" sz="1800" dirty="0">
                <a:effectLst/>
                <a:latin typeface="MyriadPro"/>
              </a:rPr>
              <a:t> ή </a:t>
            </a:r>
            <a:r>
              <a:rPr lang="el-GR" sz="1800" dirty="0" err="1">
                <a:effectLst/>
                <a:latin typeface="MyriadPro"/>
              </a:rPr>
              <a:t>κηδεμόνες</a:t>
            </a:r>
            <a:r>
              <a:rPr lang="el-GR" sz="1800" dirty="0">
                <a:effectLst/>
                <a:latin typeface="MyriadPro"/>
              </a:rPr>
              <a:t> </a:t>
            </a:r>
            <a:r>
              <a:rPr lang="el-GR" sz="1800" dirty="0" err="1">
                <a:effectLst/>
                <a:latin typeface="MyriadPro"/>
              </a:rPr>
              <a:t>καλούνται</a:t>
            </a:r>
            <a:r>
              <a:rPr lang="el-GR" sz="1800" dirty="0">
                <a:effectLst/>
                <a:latin typeface="MyriadPro"/>
              </a:rPr>
              <a:t> </a:t>
            </a:r>
            <a:r>
              <a:rPr lang="el-GR" sz="1800" dirty="0" err="1">
                <a:effectLst/>
                <a:latin typeface="MyriadPro"/>
              </a:rPr>
              <a:t>υποχρεωτικα</a:t>
            </a:r>
            <a:r>
              <a:rPr lang="el-GR" sz="1800" dirty="0">
                <a:effectLst/>
                <a:latin typeface="MyriadPro"/>
              </a:rPr>
              <a:t>́ στις </a:t>
            </a:r>
            <a:r>
              <a:rPr lang="el-GR" sz="1800" dirty="0" err="1">
                <a:effectLst/>
                <a:latin typeface="MyriadPro"/>
              </a:rPr>
              <a:t>συνεδριάσεις</a:t>
            </a:r>
            <a:r>
              <a:rPr lang="el-GR" sz="1800" dirty="0">
                <a:effectLst/>
                <a:latin typeface="MyriadPro"/>
              </a:rPr>
              <a:t> του </a:t>
            </a:r>
            <a:r>
              <a:rPr lang="el-GR" sz="1800" dirty="0" err="1">
                <a:effectLst/>
                <a:latin typeface="MyriadPro"/>
              </a:rPr>
              <a:t>συλλόγου</a:t>
            </a:r>
            <a:r>
              <a:rPr lang="el-GR" sz="1800" dirty="0">
                <a:effectLst/>
                <a:latin typeface="MyriadPro"/>
              </a:rPr>
              <a:t> </a:t>
            </a:r>
            <a:r>
              <a:rPr lang="el-GR" sz="1800" dirty="0" err="1">
                <a:effectLst/>
                <a:latin typeface="MyriadPro"/>
              </a:rPr>
              <a:t>διδασκόντων</a:t>
            </a:r>
            <a:r>
              <a:rPr lang="el-GR" sz="1800" dirty="0">
                <a:effectLst/>
                <a:latin typeface="MyriadPro"/>
              </a:rPr>
              <a:t> που </a:t>
            </a:r>
            <a:r>
              <a:rPr lang="el-GR" sz="1800" dirty="0" err="1">
                <a:effectLst/>
                <a:latin typeface="MyriadPro"/>
              </a:rPr>
              <a:t>αφορούν</a:t>
            </a:r>
            <a:r>
              <a:rPr lang="el-GR" sz="1800" dirty="0">
                <a:effectLst/>
                <a:latin typeface="MyriadPro"/>
              </a:rPr>
              <a:t> στη </a:t>
            </a:r>
            <a:r>
              <a:rPr lang="el-GR" sz="1800" dirty="0" err="1">
                <a:effectLst/>
                <a:latin typeface="MyriadPro"/>
              </a:rPr>
              <a:t>λήψη</a:t>
            </a:r>
            <a:r>
              <a:rPr lang="el-GR" sz="1800" dirty="0">
                <a:effectLst/>
                <a:latin typeface="MyriadPro"/>
              </a:rPr>
              <a:t> της </a:t>
            </a:r>
            <a:r>
              <a:rPr lang="el-GR" sz="1800" dirty="0" err="1">
                <a:effectLst/>
                <a:latin typeface="MyriadPro"/>
              </a:rPr>
              <a:t>απόφασης</a:t>
            </a:r>
            <a:r>
              <a:rPr lang="el-GR" sz="1800" dirty="0">
                <a:effectLst/>
                <a:latin typeface="MyriadPro"/>
              </a:rPr>
              <a:t> </a:t>
            </a:r>
            <a:r>
              <a:rPr lang="el-GR" sz="1800" dirty="0" err="1">
                <a:effectLst/>
                <a:latin typeface="MyriadPro"/>
              </a:rPr>
              <a:t>παραπομπής</a:t>
            </a:r>
            <a:r>
              <a:rPr lang="el-GR" sz="1800" dirty="0">
                <a:effectLst/>
                <a:latin typeface="MyriadPro"/>
              </a:rPr>
              <a:t> στο ΚΕ.Δ.Α.Σ.Υ., </a:t>
            </a:r>
            <a:r>
              <a:rPr lang="el-GR" sz="1800" dirty="0" err="1">
                <a:effectLst/>
                <a:latin typeface="MyriadPro"/>
              </a:rPr>
              <a:t>καθώς</a:t>
            </a:r>
            <a:r>
              <a:rPr lang="el-GR" sz="1800" dirty="0">
                <a:effectLst/>
                <a:latin typeface="MyriadPro"/>
              </a:rPr>
              <a:t> και για την </a:t>
            </a:r>
            <a:r>
              <a:rPr lang="el-GR" sz="1800" dirty="0" err="1">
                <a:effectLst/>
                <a:latin typeface="MyriadPro"/>
              </a:rPr>
              <a:t>παροχη</a:t>
            </a:r>
            <a:r>
              <a:rPr lang="el-GR" sz="1800" dirty="0">
                <a:effectLst/>
                <a:latin typeface="MyriadPro"/>
              </a:rPr>
              <a:t>́ </a:t>
            </a:r>
            <a:r>
              <a:rPr lang="el-GR" sz="1800" dirty="0" err="1">
                <a:effectLst/>
                <a:latin typeface="MyriadPro"/>
              </a:rPr>
              <a:t>απόψεων</a:t>
            </a:r>
            <a:r>
              <a:rPr lang="el-GR" sz="1800" dirty="0">
                <a:effectLst/>
                <a:latin typeface="MyriadPro"/>
              </a:rPr>
              <a:t>, </a:t>
            </a:r>
            <a:r>
              <a:rPr lang="el-GR" sz="1800" dirty="0" err="1">
                <a:effectLst/>
                <a:latin typeface="MyriadPro"/>
              </a:rPr>
              <a:t>όποτε</a:t>
            </a:r>
            <a:r>
              <a:rPr lang="el-GR" sz="1800" dirty="0">
                <a:effectLst/>
                <a:latin typeface="MyriadPro"/>
              </a:rPr>
              <a:t> </a:t>
            </a:r>
            <a:r>
              <a:rPr lang="el-GR" sz="1800" dirty="0" err="1">
                <a:effectLst/>
                <a:latin typeface="MyriadPro"/>
              </a:rPr>
              <a:t>κρίνεται</a:t>
            </a:r>
            <a:r>
              <a:rPr lang="el-GR" sz="1800" dirty="0">
                <a:effectLst/>
                <a:latin typeface="MyriadPro"/>
              </a:rPr>
              <a:t> </a:t>
            </a:r>
            <a:r>
              <a:rPr lang="el-GR" sz="1800" dirty="0" err="1">
                <a:effectLst/>
                <a:latin typeface="MyriadPro"/>
              </a:rPr>
              <a:t>σκόπιμο</a:t>
            </a:r>
            <a:r>
              <a:rPr lang="el-GR" sz="1800" dirty="0">
                <a:effectLst/>
                <a:latin typeface="MyriadPro"/>
              </a:rPr>
              <a:t>. </a:t>
            </a:r>
            <a:endParaRPr lang="el-GR" sz="1600" dirty="0"/>
          </a:p>
          <a:p>
            <a:endParaRPr lang="el-GR" sz="1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528511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4684BA-27F9-6A4E-AEA6-7ACC1AA22588}"/>
              </a:ext>
            </a:extLst>
          </p:cNvPr>
          <p:cNvSpPr>
            <a:spLocks noGrp="1"/>
          </p:cNvSpPr>
          <p:nvPr>
            <p:ph type="title"/>
          </p:nvPr>
        </p:nvSpPr>
        <p:spPr>
          <a:xfrm>
            <a:off x="398929" y="55246"/>
            <a:ext cx="11528611" cy="1049235"/>
          </a:xfrm>
        </p:spPr>
        <p:txBody>
          <a:bodyPr>
            <a:noAutofit/>
          </a:bodyPr>
          <a:lstStyle/>
          <a:p>
            <a:r>
              <a:rPr lang="el-GR" sz="3600" dirty="0">
                <a:solidFill>
                  <a:srgbClr val="C00000"/>
                </a:solidFill>
              </a:rPr>
              <a:t>Η «φωνή» των γονέων στο ελληνικό εκπαιδευτικό σύστημα για τις εκπαιδευτικές ανάγκες του παιδιού τους</a:t>
            </a:r>
          </a:p>
        </p:txBody>
      </p:sp>
      <p:sp>
        <p:nvSpPr>
          <p:cNvPr id="3" name="Θέση περιεχομένου 2">
            <a:extLst>
              <a:ext uri="{FF2B5EF4-FFF2-40B4-BE49-F238E27FC236}">
                <a16:creationId xmlns:a16="http://schemas.microsoft.com/office/drawing/2014/main" id="{785FFA54-0495-6A42-BB45-35967591A65B}"/>
              </a:ext>
            </a:extLst>
          </p:cNvPr>
          <p:cNvSpPr>
            <a:spLocks noGrp="1"/>
          </p:cNvSpPr>
          <p:nvPr>
            <p:ph idx="1"/>
          </p:nvPr>
        </p:nvSpPr>
        <p:spPr>
          <a:xfrm>
            <a:off x="302941" y="1154783"/>
            <a:ext cx="11586117" cy="4539599"/>
          </a:xfrm>
        </p:spPr>
        <p:txBody>
          <a:bodyPr>
            <a:noAutofit/>
          </a:bodyPr>
          <a:lstStyle/>
          <a:p>
            <a:r>
              <a:rPr lang="el-GR" sz="1800" dirty="0">
                <a:latin typeface="Calibri Light" panose="020F0302020204030204" pitchFamily="34" charset="0"/>
                <a:cs typeface="Calibri Light" panose="020F0302020204030204" pitchFamily="34" charset="0"/>
              </a:rPr>
              <a:t>Στο Ν4823/21 υπάρχουν πολλές αναφορές για την εμπλοκή των γονέων. Ενδεικτικά:</a:t>
            </a:r>
          </a:p>
          <a:p>
            <a:r>
              <a:rPr lang="el-GR" sz="1800" dirty="0">
                <a:latin typeface="Calibri Light" panose="020F0302020204030204" pitchFamily="34" charset="0"/>
                <a:cs typeface="Calibri Light" panose="020F0302020204030204" pitchFamily="34" charset="0"/>
              </a:rPr>
              <a:t>Άρθρο 17 §5ζ, §7 – Συνεργασία με τους γονείς για την ανάπτυξη εξατομικευμένου προγράμματος εκπαίδευσης &amp; την παραπομπή στο ΚΕΔΑΣΥ</a:t>
            </a:r>
          </a:p>
          <a:p>
            <a:r>
              <a:rPr lang="el-GR" sz="1800" dirty="0">
                <a:latin typeface="Calibri Light" panose="020F0302020204030204" pitchFamily="34" charset="0"/>
                <a:cs typeface="Calibri Light" panose="020F0302020204030204" pitchFamily="34" charset="0"/>
              </a:rPr>
              <a:t>Άρθρο 53§5 – Υποστήριξη από τον εκπαιδευτικό του τμήματος ένταξης χωρίς την ύπαρξη διάγνωσης από το ΚΕΔΑΣΥ με συναίνεση των γονέων</a:t>
            </a:r>
          </a:p>
          <a:p>
            <a:pPr algn="l"/>
            <a:r>
              <a:rPr lang="el-GR" sz="1800" dirty="0">
                <a:latin typeface="Calibri Light" panose="020F0302020204030204" pitchFamily="34" charset="0"/>
                <a:cs typeface="Calibri Light" panose="020F0302020204030204" pitchFamily="34" charset="0"/>
              </a:rPr>
              <a:t>Άρθρο 54 - §</a:t>
            </a:r>
            <a:r>
              <a:rPr lang="el-GR" sz="1800" b="0" i="0" u="none" strike="noStrike" baseline="0" dirty="0">
                <a:latin typeface="Calibri Light" panose="020F0302020204030204" pitchFamily="34" charset="0"/>
                <a:cs typeface="Calibri Light" panose="020F0302020204030204" pitchFamily="34" charset="0"/>
              </a:rPr>
              <a:t>3 Για τη διαμόρφωση του Ε.Π.Ε., καθώς και για κάθε άλλο θέμα που αφορά στη διαδικασία αξιολόγησης και υποστήριξης, τα ΚΕ.Δ.Α.Σ.Υ. συνεργάζονται υποχρεωτικά με την Ε.Δ.Υ., τους γονείς ή κηδεμόνες των μαθητών ή και τους μαθητές, μέσω πρωτοκόλλου συνεργασίας. Η άποψη των γονέων ή κηδεμόνων λαμβάνεται υποχρεωτικά υπόψη για την τελική διαμόρφωση του Ε.Π.Ε. και για την τελική αξιολογική έκθεση. Με απόφαση του Υπουργού Παιδείας και Θρησκευμάτων καθορίζεται, κάθε λεπτομερειακό ζήτημα που αφορά στο πρωτόκολλο συνεργασίας μεταξύ του ΚΕ.Δ.Α.Σ.Υ., της σχολικής μονάδας και των γονέων ή κηδεμόνων.</a:t>
            </a:r>
          </a:p>
        </p:txBody>
      </p:sp>
    </p:spTree>
    <p:extLst>
      <p:ext uri="{BB962C8B-B14F-4D97-AF65-F5344CB8AC3E}">
        <p14:creationId xmlns:p14="http://schemas.microsoft.com/office/powerpoint/2010/main" val="2474597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4684BA-27F9-6A4E-AEA6-7ACC1AA22588}"/>
              </a:ext>
            </a:extLst>
          </p:cNvPr>
          <p:cNvSpPr>
            <a:spLocks noGrp="1"/>
          </p:cNvSpPr>
          <p:nvPr>
            <p:ph type="title"/>
          </p:nvPr>
        </p:nvSpPr>
        <p:spPr>
          <a:xfrm>
            <a:off x="398929" y="55246"/>
            <a:ext cx="11528611" cy="1049235"/>
          </a:xfrm>
        </p:spPr>
        <p:txBody>
          <a:bodyPr>
            <a:noAutofit/>
          </a:bodyPr>
          <a:lstStyle/>
          <a:p>
            <a:r>
              <a:rPr lang="el-GR" sz="3600" dirty="0">
                <a:solidFill>
                  <a:srgbClr val="C00000"/>
                </a:solidFill>
              </a:rPr>
              <a:t>Άλλες περιπτώσεις που ακούγεται η «φωνή» των γονέων…</a:t>
            </a:r>
          </a:p>
        </p:txBody>
      </p:sp>
      <p:sp>
        <p:nvSpPr>
          <p:cNvPr id="3" name="Θέση περιεχομένου 2">
            <a:extLst>
              <a:ext uri="{FF2B5EF4-FFF2-40B4-BE49-F238E27FC236}">
                <a16:creationId xmlns:a16="http://schemas.microsoft.com/office/drawing/2014/main" id="{785FFA54-0495-6A42-BB45-35967591A65B}"/>
              </a:ext>
            </a:extLst>
          </p:cNvPr>
          <p:cNvSpPr>
            <a:spLocks noGrp="1"/>
          </p:cNvSpPr>
          <p:nvPr>
            <p:ph idx="1"/>
          </p:nvPr>
        </p:nvSpPr>
        <p:spPr>
          <a:xfrm>
            <a:off x="302941" y="1738536"/>
            <a:ext cx="11586117" cy="4539599"/>
          </a:xfrm>
        </p:spPr>
        <p:txBody>
          <a:bodyPr>
            <a:normAutofit fontScale="92500"/>
          </a:bodyPr>
          <a:lstStyle/>
          <a:p>
            <a:r>
              <a:rPr lang="el-GR" sz="2400" dirty="0">
                <a:latin typeface="Calibri Light" panose="020F0302020204030204" pitchFamily="34" charset="0"/>
                <a:cs typeface="Calibri Light" panose="020F0302020204030204" pitchFamily="34" charset="0"/>
              </a:rPr>
              <a:t>Στο Ν4823/21 </a:t>
            </a:r>
          </a:p>
          <a:p>
            <a:r>
              <a:rPr lang="el-GR" sz="2400" dirty="0">
                <a:latin typeface="Calibri Light" panose="020F0302020204030204" pitchFamily="34" charset="0"/>
                <a:cs typeface="Calibri Light" panose="020F0302020204030204" pitchFamily="34" charset="0"/>
              </a:rPr>
              <a:t>Άρθρο 60, §3γγ, Άρθρο 67§5δ Κριτήριο ποιότητας στην αξιολόγηση των εκπαιδευτικών η συνεργασία με τους γονείς</a:t>
            </a:r>
          </a:p>
          <a:p>
            <a:r>
              <a:rPr lang="el-GR" sz="2400" dirty="0">
                <a:latin typeface="Calibri Light" panose="020F0302020204030204" pitchFamily="34" charset="0"/>
                <a:cs typeface="Calibri Light" panose="020F0302020204030204" pitchFamily="34" charset="0"/>
              </a:rPr>
              <a:t>Άρθρο 229, §2 </a:t>
            </a:r>
            <a:r>
              <a:rPr lang="el-GR" sz="2400" u="sng" dirty="0">
                <a:latin typeface="Calibri Light" panose="020F0302020204030204" pitchFamily="34" charset="0"/>
                <a:cs typeface="Calibri Light" panose="020F0302020204030204" pitchFamily="34" charset="0"/>
              </a:rPr>
              <a:t>Πρώιμη εκπαιδευτική και υποστηρικτική παρέμβαση</a:t>
            </a:r>
            <a:r>
              <a:rPr lang="el-GR" sz="2400" dirty="0">
                <a:latin typeface="Calibri Light" panose="020F0302020204030204" pitchFamily="34" charset="0"/>
                <a:cs typeface="Calibri Light" panose="020F0302020204030204" pitchFamily="34" charset="0"/>
              </a:rPr>
              <a:t>. Για τους μαθητές/</a:t>
            </a:r>
            <a:r>
              <a:rPr lang="el-GR" sz="2400" dirty="0" err="1">
                <a:latin typeface="Calibri Light" panose="020F0302020204030204" pitchFamily="34" charset="0"/>
                <a:cs typeface="Calibri Light" panose="020F0302020204030204" pitchFamily="34" charset="0"/>
              </a:rPr>
              <a:t>τριες</a:t>
            </a:r>
            <a:r>
              <a:rPr lang="el-GR" sz="2400" dirty="0">
                <a:latin typeface="Calibri Light" panose="020F0302020204030204" pitchFamily="34" charset="0"/>
                <a:cs typeface="Calibri Light" panose="020F0302020204030204" pitchFamily="34" charset="0"/>
              </a:rPr>
              <a:t>, που πρόκειται να φοιτήσουν στο νηπιαγωγείο και από σχετική ιατρική γνωμάτευση προκύπτει η ανάγκη λήψης μέτρων πρώιμης εκπαιδευτικής και υποστηρικτικής παρέμβασης, οι γονείς/κηδεμόνες τους δύνανται να υποβάλουν αίτηση στο αρμόδιο ΚΕ.Δ.Α.Σ.Υ. για τη διερεύνηση και αξιολόγηση των εκπαιδευτικών και ψυχοκοινωνικών αναγκών των μαθητών/τριών, από τον Σεπτέμβριο προ του έτους της πρώτης εγγραφής τους στο νηπιαγωγείο, προκειμένου να ληφθούν εγκαίρως εξατομικευμένα μέτρα υποστήριξης αυτών και των οικογενειών τους με την έναρξη της φοίτησης των μαθητών/τριών στην οικεία σχολική μονάδα.</a:t>
            </a:r>
            <a:endParaRPr lang="el-GR" dirty="0">
              <a:latin typeface="Calibri Light" panose="020F0302020204030204" pitchFamily="34" charset="0"/>
              <a:cs typeface="Calibri Light" panose="020F0302020204030204" pitchFamily="34" charset="0"/>
            </a:endParaRPr>
          </a:p>
          <a:p>
            <a:endParaRPr lang="el-GR" dirty="0"/>
          </a:p>
          <a:p>
            <a:endParaRPr lang="el-GR" dirty="0"/>
          </a:p>
        </p:txBody>
      </p:sp>
    </p:spTree>
    <p:extLst>
      <p:ext uri="{BB962C8B-B14F-4D97-AF65-F5344CB8AC3E}">
        <p14:creationId xmlns:p14="http://schemas.microsoft.com/office/powerpoint/2010/main" val="719491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34F0CE-F19C-E447-BCD6-5E2E606188A7}"/>
              </a:ext>
            </a:extLst>
          </p:cNvPr>
          <p:cNvSpPr>
            <a:spLocks noGrp="1"/>
          </p:cNvSpPr>
          <p:nvPr>
            <p:ph type="title"/>
          </p:nvPr>
        </p:nvSpPr>
        <p:spPr>
          <a:xfrm>
            <a:off x="471055" y="90972"/>
            <a:ext cx="7729728" cy="1188720"/>
          </a:xfrm>
        </p:spPr>
        <p:txBody>
          <a:bodyPr>
            <a:normAutofit/>
          </a:bodyPr>
          <a:lstStyle/>
          <a:p>
            <a:r>
              <a:rPr lang="el-GR" cap="none" dirty="0">
                <a:solidFill>
                  <a:srgbClr val="C00000"/>
                </a:solidFill>
              </a:rPr>
              <a:t>Σχολικά Συμβούλια</a:t>
            </a:r>
          </a:p>
        </p:txBody>
      </p:sp>
      <p:sp>
        <p:nvSpPr>
          <p:cNvPr id="3" name="Θέση περιεχομένου 2">
            <a:extLst>
              <a:ext uri="{FF2B5EF4-FFF2-40B4-BE49-F238E27FC236}">
                <a16:creationId xmlns:a16="http://schemas.microsoft.com/office/drawing/2014/main" id="{CF4680BF-B8D7-2A45-9694-66E16D9240B8}"/>
              </a:ext>
            </a:extLst>
          </p:cNvPr>
          <p:cNvSpPr>
            <a:spLocks noGrp="1"/>
          </p:cNvSpPr>
          <p:nvPr>
            <p:ph idx="1"/>
          </p:nvPr>
        </p:nvSpPr>
        <p:spPr>
          <a:xfrm>
            <a:off x="271490" y="1062260"/>
            <a:ext cx="11430000" cy="5661498"/>
          </a:xfrm>
        </p:spPr>
        <p:txBody>
          <a:bodyPr>
            <a:normAutofit fontScale="70000" lnSpcReduction="20000"/>
          </a:bodyPr>
          <a:lstStyle/>
          <a:p>
            <a:r>
              <a:rPr lang="el-GR" sz="2400" dirty="0">
                <a:latin typeface="Calibri Light" panose="020F0302020204030204" pitchFamily="34" charset="0"/>
                <a:cs typeface="Calibri Light" panose="020F0302020204030204" pitchFamily="34" charset="0"/>
              </a:rPr>
              <a:t>Ν4823/21 – Άρθρο 107 – Τροποποιείται το άρθρο 51 του Ν. 1566/85</a:t>
            </a:r>
          </a:p>
          <a:p>
            <a:r>
              <a:rPr lang="el-GR" sz="2400" dirty="0">
                <a:latin typeface="Calibri Light" panose="020F0302020204030204" pitchFamily="34" charset="0"/>
                <a:cs typeface="Calibri Light" panose="020F0302020204030204" pitchFamily="34" charset="0"/>
              </a:rPr>
              <a:t>1. Σε κάθε σχολική μονάδα της δημόσιας Πρωτοβάθμιας και Δευτεροβάθμιας εκπαίδευσης λειτουργεί επταμελές Σχολικό Συμβούλιο, το οποίο συγκροτείται με απόφαση του Διευθυντή ή του Προϊστάμενου της σχολικής μονάδας και αποτελείται από: </a:t>
            </a:r>
          </a:p>
          <a:p>
            <a:r>
              <a:rPr lang="el-GR" sz="2400" dirty="0">
                <a:latin typeface="Calibri Light" panose="020F0302020204030204" pitchFamily="34" charset="0"/>
                <a:cs typeface="Calibri Light" panose="020F0302020204030204" pitchFamily="34" charset="0"/>
              </a:rPr>
              <a:t>α) Τον Διευθυντή ή Προϊστάμενο της σχολικής μονάδας, ο οποίος είναι ο Πρόεδρος του Σχολικού́ Συμβουλίου. Ο Διευθυντής αναπληρώνεται από τον Υποδιευθυντή της σχολικής μονάδας και, σε περίπτωση που δεν υπάρχει Υποδιευθυντής, από εκπαιδευτικό της σχολικής μονάδας που διαθέτει, κατά προτίμηση, δώδεκα (12) τουλάχιστον έτη προϋπηρεσίας. Ο εκπαιδευτικός που αναπληρώνει τον Διευθυντή ή τον Προϊστάμενο, καθορίζεται με απόφαση του Διευθυντή ή Προϊσταμένου της σχολικής μονάδας. </a:t>
            </a:r>
          </a:p>
          <a:p>
            <a:r>
              <a:rPr lang="el-GR" sz="2400" dirty="0">
                <a:latin typeface="Calibri Light" panose="020F0302020204030204" pitchFamily="34" charset="0"/>
                <a:cs typeface="Calibri Light" panose="020F0302020204030204" pitchFamily="34" charset="0"/>
              </a:rPr>
              <a:t>β) Δυο (2) εκπροσώπους του οικείου Δήμου, οι οποίοι ορίζονται από́ το Δημοτικό Συμβούλιο. Ο ένας εκ των δύο αυτών εκπροσώπων είναι αιρετός εκπρόσωπος του οικείου Δήμου, ο οποίος είναι ο Αντιπρόεδρος του Σχολικού Συμβουλίου. Ο έτερος εκπρόσωπος είναι υπάλληλος της Διεύθυνσης ή του Τμήματος Παιδείας του οικείου Δήμου. </a:t>
            </a:r>
          </a:p>
          <a:p>
            <a:r>
              <a:rPr lang="el-GR" sz="2400" dirty="0">
                <a:latin typeface="Calibri Light" panose="020F0302020204030204" pitchFamily="34" charset="0"/>
                <a:cs typeface="Calibri Light" panose="020F0302020204030204" pitchFamily="34" charset="0"/>
              </a:rPr>
              <a:t>γ) Τρεις (3) εκπαιδευτικούς της σχολικής μονάδας με τους νόμιμους αναπληρωτές τους. Οι ως άνω εκπαιδευτικοί και οι αναπληρωτές τους ορίζονται κατά πλειοψηφία από τον Σύλλογο Διδασκόντων της σχολικής μονάδας. </a:t>
            </a:r>
          </a:p>
          <a:p>
            <a:r>
              <a:rPr lang="el-GR" sz="2400" dirty="0">
                <a:latin typeface="Calibri Light" panose="020F0302020204030204" pitchFamily="34" charset="0"/>
                <a:cs typeface="Calibri Light" panose="020F0302020204030204" pitchFamily="34" charset="0"/>
              </a:rPr>
              <a:t>δ) Έναν (1) εκπρόσωπο του Συλλόγου Γονέων, με τον νόμιμο αναπληρωτή του, οι οποίοι προτείνονται κατά πλειοψηφία από το Διοικητικό Συμβούλιο του Συλλόγου Γονέων. </a:t>
            </a:r>
          </a:p>
          <a:p>
            <a:r>
              <a:rPr lang="el-GR" sz="2400" dirty="0">
                <a:latin typeface="Calibri Light" panose="020F0302020204030204" pitchFamily="34" charset="0"/>
                <a:cs typeface="Calibri Light" panose="020F0302020204030204" pitchFamily="34" charset="0"/>
              </a:rPr>
              <a:t>2. Στα Σχολικά Συμβούλια των σχολικών μονάδων της Δευτεροβάθμιας εκπαίδευσης μετέχει, χωρίς δικαίωμα ψήφου, και ένας εκπρόσωπος της μαθητικής κοινότητας, που ορίζεται κατά πλειοψηφία με απόφαση του δεκαπενταμελούς μαθητικού συμβουλίου της σχολικής μονάδας. </a:t>
            </a:r>
          </a:p>
          <a:p>
            <a:r>
              <a:rPr lang="el-GR" sz="2400" dirty="0">
                <a:latin typeface="Calibri Light" panose="020F0302020204030204" pitchFamily="34" charset="0"/>
                <a:cs typeface="Calibri Light" panose="020F0302020204030204" pitchFamily="34" charset="0"/>
              </a:rPr>
              <a:t>3. Το Σχολικό Συμβούλιο συνεδριάζει νόμιμα με όσα μέλη του είναι παρόντα. </a:t>
            </a:r>
          </a:p>
          <a:p>
            <a:endParaRPr lang="el-GR" dirty="0"/>
          </a:p>
        </p:txBody>
      </p:sp>
    </p:spTree>
    <p:extLst>
      <p:ext uri="{BB962C8B-B14F-4D97-AF65-F5344CB8AC3E}">
        <p14:creationId xmlns:p14="http://schemas.microsoft.com/office/powerpoint/2010/main" val="415531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34F0CE-F19C-E447-BCD6-5E2E606188A7}"/>
              </a:ext>
            </a:extLst>
          </p:cNvPr>
          <p:cNvSpPr>
            <a:spLocks noGrp="1"/>
          </p:cNvSpPr>
          <p:nvPr>
            <p:ph type="title"/>
          </p:nvPr>
        </p:nvSpPr>
        <p:spPr>
          <a:xfrm>
            <a:off x="388481" y="382801"/>
            <a:ext cx="11202754" cy="1188720"/>
          </a:xfrm>
        </p:spPr>
        <p:txBody>
          <a:bodyPr>
            <a:normAutofit/>
          </a:bodyPr>
          <a:lstStyle/>
          <a:p>
            <a:r>
              <a:rPr lang="el-GR" cap="none" dirty="0">
                <a:solidFill>
                  <a:srgbClr val="C00000"/>
                </a:solidFill>
              </a:rPr>
              <a:t>Σχολικά Συμβούλια: αρμοδιότητες</a:t>
            </a:r>
          </a:p>
        </p:txBody>
      </p:sp>
      <p:sp>
        <p:nvSpPr>
          <p:cNvPr id="3" name="Θέση περιεχομένου 2">
            <a:extLst>
              <a:ext uri="{FF2B5EF4-FFF2-40B4-BE49-F238E27FC236}">
                <a16:creationId xmlns:a16="http://schemas.microsoft.com/office/drawing/2014/main" id="{CF4680BF-B8D7-2A45-9694-66E16D9240B8}"/>
              </a:ext>
            </a:extLst>
          </p:cNvPr>
          <p:cNvSpPr>
            <a:spLocks noGrp="1"/>
          </p:cNvSpPr>
          <p:nvPr>
            <p:ph idx="1"/>
          </p:nvPr>
        </p:nvSpPr>
        <p:spPr>
          <a:xfrm>
            <a:off x="290944" y="1676400"/>
            <a:ext cx="11693237" cy="5181600"/>
          </a:xfrm>
        </p:spPr>
        <p:txBody>
          <a:bodyPr>
            <a:normAutofit fontScale="92500" lnSpcReduction="20000"/>
          </a:bodyPr>
          <a:lstStyle/>
          <a:p>
            <a:r>
              <a:rPr lang="el-GR" sz="1900" dirty="0">
                <a:latin typeface="Calibri Light" panose="020F0302020204030204" pitchFamily="34" charset="0"/>
                <a:cs typeface="Calibri Light" panose="020F0302020204030204" pitchFamily="34" charset="0"/>
              </a:rPr>
              <a:t>§4. Το Σχολικό Συμβούλιο συνεδριάζει υποχρεωτικά τουλάχιστον μία φορά ανά δύο (2) μήνες και εκτάκτως, όποτε κρίνεται απαραίτητο, από τον Διευθυντή της σχολικής μονάδας και έχει τις ακόλουθες αρμοδιότητες: </a:t>
            </a:r>
          </a:p>
          <a:p>
            <a:r>
              <a:rPr lang="el-GR" sz="1900" dirty="0">
                <a:latin typeface="Calibri Light" panose="020F0302020204030204" pitchFamily="34" charset="0"/>
                <a:cs typeface="Calibri Light" panose="020F0302020204030204" pitchFamily="34" charset="0"/>
              </a:rPr>
              <a:t>α) εισηγείται στον Διευθυντή στον Προϊστάμενο και στον Σύλλογο Διδασκόντων σχέδια δράσης της σχολικής μονάδας που αφορούν ενδεικτικώς στην οργάνωση και λειτουργία της, στην υποστήριξη του εκπαιδευτικού έργου, στις συνθήκες υγιεινής, στην επικοινωνία μεταξύ των εκπαιδευτικών, των μαθητών και των γονέων/κηδεμόνων τους, καθώς και κάθε άλλο θέμα αναφορικά με την ταυτότητα και τον προσανατολισμό́ της σχολικής μονάδας, </a:t>
            </a:r>
          </a:p>
          <a:p>
            <a:r>
              <a:rPr lang="el-GR" sz="1900" dirty="0">
                <a:latin typeface="Calibri Light" panose="020F0302020204030204" pitchFamily="34" charset="0"/>
                <a:cs typeface="Calibri Light" panose="020F0302020204030204" pitchFamily="34" charset="0"/>
              </a:rPr>
              <a:t>β) εισηγείται στον Διευθυντή ή στον Προϊστάμενο και στον Σύλλογο Διδασκόντων συγκεκριμένο σχέδιο αντιμετώπισης των κρίσεων που εμφανίζονται εντός της σχολικής μονάδας και τους υποστηρίζουν κατά την υλοποίησή́ του, </a:t>
            </a:r>
          </a:p>
          <a:p>
            <a:r>
              <a:rPr lang="el-GR" sz="1900" dirty="0">
                <a:latin typeface="Calibri Light" panose="020F0302020204030204" pitchFamily="34" charset="0"/>
                <a:cs typeface="Calibri Light" panose="020F0302020204030204" pitchFamily="34" charset="0"/>
              </a:rPr>
              <a:t>γ) συμβάλλει στη διοργάνωση εκπαιδευτικών επισκέψεων, εκδρομών και εκδηλώσεων κάθε είδους και συνεργάζεται με φορείς της τοπικής κοινωνίας για την υλοποίησή́ τους, </a:t>
            </a:r>
          </a:p>
          <a:p>
            <a:r>
              <a:rPr lang="el-GR" sz="1900" dirty="0">
                <a:latin typeface="Calibri Light" panose="020F0302020204030204" pitchFamily="34" charset="0"/>
                <a:cs typeface="Calibri Light" panose="020F0302020204030204" pitchFamily="34" charset="0"/>
              </a:rPr>
              <a:t>δ) συνεργάζεται με τον Σύλλογο Γονέων της σχολικής μονάδας και με τους εκπροσώπους του Δήμου στη σχολική επιτροπή ιδίως στα θέματα που σχετίζονται με την υλικοτεχνική υποδομή της σχολικής μονάδας, τη χρηματοδότηση αυτής από άλλες πηγές, πλην της τακτικής κρατικής επιχορήγησης, καθώς και τη διοργάνωση και τον συντονισμό δραστηριοτήτων κάθε είδους στην τοπική κοινωνία, </a:t>
            </a:r>
          </a:p>
          <a:p>
            <a:r>
              <a:rPr lang="el-GR" sz="1900" dirty="0">
                <a:latin typeface="Calibri Light" panose="020F0302020204030204" pitchFamily="34" charset="0"/>
                <a:cs typeface="Calibri Light" panose="020F0302020204030204" pitchFamily="34" charset="0"/>
              </a:rPr>
              <a:t>ε) συνεργάζεται με τον Σύλλογο Γονέων, τον Δήμο, τους εκπροσώπους των μαθητικών κοινοτήτων, καθώς και τους εκπροσώπους αποφοίτων της σχολικής μονάδας, εφόσον υπάρχει σύλλογος αποφοίτων, όσον αφορά στα θέματα που σχετίζονται με την προσφορά́ της σχολικής μονάδας στην τοπική κοινωνία.</a:t>
            </a:r>
            <a:endParaRPr lang="el-GR" dirty="0">
              <a:latin typeface="Calibri Light" panose="020F0302020204030204" pitchFamily="34" charset="0"/>
              <a:cs typeface="Calibri Light" panose="020F0302020204030204" pitchFamily="34" charset="0"/>
            </a:endParaRPr>
          </a:p>
          <a:p>
            <a:endParaRPr lang="el-GR" dirty="0"/>
          </a:p>
        </p:txBody>
      </p:sp>
    </p:spTree>
    <p:extLst>
      <p:ext uri="{BB962C8B-B14F-4D97-AF65-F5344CB8AC3E}">
        <p14:creationId xmlns:p14="http://schemas.microsoft.com/office/powerpoint/2010/main" val="2274690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18F50D-0C2C-5F40-BCF4-27FDB923E016}"/>
              </a:ext>
            </a:extLst>
          </p:cNvPr>
          <p:cNvSpPr>
            <a:spLocks noGrp="1"/>
          </p:cNvSpPr>
          <p:nvPr>
            <p:ph type="title"/>
          </p:nvPr>
        </p:nvSpPr>
        <p:spPr/>
        <p:txBody>
          <a:bodyPr>
            <a:normAutofit/>
          </a:bodyPr>
          <a:lstStyle/>
          <a:p>
            <a:r>
              <a:rPr lang="el-GR" sz="5400" dirty="0">
                <a:solidFill>
                  <a:srgbClr val="C00000"/>
                </a:solidFill>
              </a:rPr>
              <a:t>Συνεργασία - Συμπόρευση</a:t>
            </a:r>
          </a:p>
        </p:txBody>
      </p:sp>
      <p:sp>
        <p:nvSpPr>
          <p:cNvPr id="3" name="Θέση περιεχομένου 2">
            <a:extLst>
              <a:ext uri="{FF2B5EF4-FFF2-40B4-BE49-F238E27FC236}">
                <a16:creationId xmlns:a16="http://schemas.microsoft.com/office/drawing/2014/main" id="{C7712335-E3C1-9C41-81A2-D7E7875C61CC}"/>
              </a:ext>
            </a:extLst>
          </p:cNvPr>
          <p:cNvSpPr>
            <a:spLocks noGrp="1"/>
          </p:cNvSpPr>
          <p:nvPr>
            <p:ph idx="1"/>
          </p:nvPr>
        </p:nvSpPr>
        <p:spPr>
          <a:xfrm>
            <a:off x="4648200" y="758952"/>
            <a:ext cx="6781800" cy="5610472"/>
          </a:xfrm>
        </p:spPr>
        <p:txBody>
          <a:bodyPr>
            <a:noAutofit/>
          </a:bodyPr>
          <a:lstStyle/>
          <a:p>
            <a:r>
              <a:rPr lang="el-GR" sz="2400" dirty="0"/>
              <a:t> </a:t>
            </a:r>
            <a:r>
              <a:rPr lang="el-GR" sz="2400" dirty="0">
                <a:latin typeface="Calibri Light" panose="020F0302020204030204" pitchFamily="34" charset="0"/>
                <a:cs typeface="Calibri Light" panose="020F0302020204030204" pitchFamily="34" charset="0"/>
              </a:rPr>
              <a:t>Η έρευνα έχει δείξει πως στις σχολικές μονάδες που υπάρχει συνεργασία και συμπόρευση όλων των μελών της σχολικής κοινότητας, υπάρχουν καλύτερα αποτελέσματα σε σχέση με συνθήκες που δεν υπάρχει αυτή η συνεργασία. </a:t>
            </a:r>
          </a:p>
          <a:p>
            <a:r>
              <a:rPr lang="el-GR" sz="2400" dirty="0">
                <a:latin typeface="Calibri Light" panose="020F0302020204030204" pitchFamily="34" charset="0"/>
                <a:cs typeface="Calibri Light" panose="020F0302020204030204" pitchFamily="34" charset="0"/>
              </a:rPr>
              <a:t>Η συνεργασία μπορεί να αναπτύσσεται όχι μόνο στις καθιερωμένες από τον νόμο συναντήσεις αλλά και με κάθε άλλη ευκαιρία προκειμένου όλες οι πλευρές να εκφράσουν τις απόψεις τους για την ομαλή λειτουργία του σχολείου. </a:t>
            </a:r>
          </a:p>
          <a:p>
            <a:r>
              <a:rPr lang="el-GR" sz="2400" dirty="0">
                <a:latin typeface="Calibri Light" panose="020F0302020204030204" pitchFamily="34" charset="0"/>
                <a:cs typeface="Calibri Light" panose="020F0302020204030204" pitchFamily="34" charset="0"/>
              </a:rPr>
              <a:t>Οι προτάσεις που </a:t>
            </a:r>
            <a:r>
              <a:rPr lang="el-GR" sz="2400" dirty="0" err="1">
                <a:latin typeface="Calibri Light" panose="020F0302020204030204" pitchFamily="34" charset="0"/>
                <a:cs typeface="Calibri Light" panose="020F0302020204030204" pitchFamily="34" charset="0"/>
              </a:rPr>
              <a:t>συναποφασίζονται</a:t>
            </a:r>
            <a:r>
              <a:rPr lang="el-GR" sz="2400" dirty="0">
                <a:latin typeface="Calibri Light" panose="020F0302020204030204" pitchFamily="34" charset="0"/>
                <a:cs typeface="Calibri Light" panose="020F0302020204030204" pitchFamily="34" charset="0"/>
              </a:rPr>
              <a:t> λειτουργούν υποστηρικτικά για όλα τα μέλη της σχολικής κοινότητας. </a:t>
            </a:r>
          </a:p>
        </p:txBody>
      </p:sp>
      <p:pic>
        <p:nvPicPr>
          <p:cNvPr id="1028" name="Picture 4" descr="Συνεργασία ανθρώπων διανυσματική απεικόνιση. εικονογραφία από teamwork -  74912243">
            <a:extLst>
              <a:ext uri="{FF2B5EF4-FFF2-40B4-BE49-F238E27FC236}">
                <a16:creationId xmlns:a16="http://schemas.microsoft.com/office/drawing/2014/main" id="{20BD809A-C497-8784-9255-F936083A10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957" y="2692183"/>
            <a:ext cx="3091680" cy="3091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854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9F0E7C-40A3-834A-9F02-CFFF204618FC}"/>
              </a:ext>
            </a:extLst>
          </p:cNvPr>
          <p:cNvSpPr>
            <a:spLocks noGrp="1"/>
          </p:cNvSpPr>
          <p:nvPr>
            <p:ph type="title"/>
          </p:nvPr>
        </p:nvSpPr>
        <p:spPr/>
        <p:txBody>
          <a:bodyPr>
            <a:normAutofit/>
          </a:bodyPr>
          <a:lstStyle/>
          <a:p>
            <a:r>
              <a:rPr lang="el-GR" sz="4000" dirty="0">
                <a:solidFill>
                  <a:srgbClr val="C00000"/>
                </a:solidFill>
              </a:rPr>
              <a:t>Επιβολή ή </a:t>
            </a:r>
            <a:r>
              <a:rPr lang="el-GR" sz="4000" dirty="0" err="1">
                <a:solidFill>
                  <a:srgbClr val="C00000"/>
                </a:solidFill>
              </a:rPr>
              <a:t>συναπόφαση</a:t>
            </a:r>
            <a:r>
              <a:rPr lang="el-GR" sz="4000" dirty="0">
                <a:solidFill>
                  <a:srgbClr val="C00000"/>
                </a:solidFill>
              </a:rPr>
              <a:t>;</a:t>
            </a:r>
          </a:p>
        </p:txBody>
      </p:sp>
      <p:sp>
        <p:nvSpPr>
          <p:cNvPr id="3" name="Θέση περιεχομένου 2">
            <a:extLst>
              <a:ext uri="{FF2B5EF4-FFF2-40B4-BE49-F238E27FC236}">
                <a16:creationId xmlns:a16="http://schemas.microsoft.com/office/drawing/2014/main" id="{A59A8E3D-C115-2E44-BC91-B4011AE3C78A}"/>
              </a:ext>
            </a:extLst>
          </p:cNvPr>
          <p:cNvSpPr>
            <a:spLocks noGrp="1"/>
          </p:cNvSpPr>
          <p:nvPr>
            <p:ph idx="1"/>
          </p:nvPr>
        </p:nvSpPr>
        <p:spPr/>
        <p:txBody>
          <a:bodyPr>
            <a:normAutofit fontScale="92500" lnSpcReduction="20000"/>
          </a:bodyPr>
          <a:lstStyle/>
          <a:p>
            <a:r>
              <a:rPr lang="el-GR" u="sng" dirty="0">
                <a:latin typeface="Calibri Light" panose="020F0302020204030204" pitchFamily="34" charset="0"/>
                <a:cs typeface="Calibri Light" panose="020F0302020204030204" pitchFamily="34" charset="0"/>
              </a:rPr>
              <a:t>Γονείς:</a:t>
            </a:r>
            <a:r>
              <a:rPr lang="el-GR" dirty="0">
                <a:latin typeface="Calibri Light" panose="020F0302020204030204" pitchFamily="34" charset="0"/>
                <a:cs typeface="Calibri Light" panose="020F0302020204030204" pitchFamily="34" charset="0"/>
              </a:rPr>
              <a:t>  «Η σχολική μονάδα αποφασίζει ερήμην μας. Μας ενημερώνουν τελευταία στιγμή για ό,τι πρόκειται να συμβεί. Αυτή η τακτική μας απομακρύνει από το σχολείο. Δεν μπορεί να γίνεται μόνο έτσι η «συνεργασία». Θέλουμε να ακούγεται η φωνή μας. Έχουμε άποψη για το σχολείο και θέλουμε να τη μοιραστούμε.»</a:t>
            </a:r>
          </a:p>
          <a:p>
            <a:r>
              <a:rPr lang="el-GR" u="sng" dirty="0">
                <a:latin typeface="Calibri Light" panose="020F0302020204030204" pitchFamily="34" charset="0"/>
                <a:cs typeface="Calibri Light" panose="020F0302020204030204" pitchFamily="34" charset="0"/>
              </a:rPr>
              <a:t>Εκπαιδευτικοί:</a:t>
            </a:r>
            <a:r>
              <a:rPr lang="el-GR" dirty="0">
                <a:latin typeface="Calibri Light" panose="020F0302020204030204" pitchFamily="34" charset="0"/>
                <a:cs typeface="Calibri Light" panose="020F0302020204030204" pitchFamily="34" charset="0"/>
              </a:rPr>
              <a:t> «Το σχολείο λειτουργεί με βάση συγκεκριμένη νομοθεσία που την υλοποιούμε με τον καλύτερο τρόπο. Μην ξεχνάτε άλλωστε πως λογοδοτούμε για τις ενέργειές μας.»</a:t>
            </a:r>
            <a:br>
              <a:rPr lang="el-GR" dirty="0">
                <a:latin typeface="Calibri Light" panose="020F0302020204030204" pitchFamily="34" charset="0"/>
                <a:cs typeface="Calibri Light" panose="020F0302020204030204" pitchFamily="34" charset="0"/>
              </a:rPr>
            </a:br>
            <a:r>
              <a:rPr lang="el-GR" dirty="0">
                <a:latin typeface="Calibri Light" panose="020F0302020204030204" pitchFamily="34" charset="0"/>
                <a:cs typeface="Calibri Light" panose="020F0302020204030204" pitchFamily="34" charset="0"/>
              </a:rPr>
              <a:t>«Υπάρχουν γονείς που θεωρούν πως έχουν την απόλυτη γνώση για το πώς πρέπει να λειτουργεί η σχολική μονάδα. Δεν πείθονται όσα επιχειρήματα κι αν καταθέσουμε, όσες συζητήσεις κι αν γίνουν. Με την απειλή πως θα απευθυνθούν σε ανώτερους δεν μπορεί να στηριχθεί η συνεργασία.» </a:t>
            </a:r>
          </a:p>
        </p:txBody>
      </p:sp>
      <p:pic>
        <p:nvPicPr>
          <p:cNvPr id="4" name="Picture 2" descr="Η συνεργασία του σχολείου και της οικογένειας | kefaloniapress.gr">
            <a:extLst>
              <a:ext uri="{FF2B5EF4-FFF2-40B4-BE49-F238E27FC236}">
                <a16:creationId xmlns:a16="http://schemas.microsoft.com/office/drawing/2014/main" id="{3A73EB9A-9C2D-7FBC-F935-AEAB8CE65A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534" y="2534652"/>
            <a:ext cx="3994754" cy="1788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831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CC92AE4-0CFD-A543-8C2D-B0F7496C4A7D}"/>
              </a:ext>
            </a:extLst>
          </p:cNvPr>
          <p:cNvSpPr>
            <a:spLocks noGrp="1"/>
          </p:cNvSpPr>
          <p:nvPr>
            <p:ph type="title"/>
          </p:nvPr>
        </p:nvSpPr>
        <p:spPr>
          <a:xfrm>
            <a:off x="506033" y="0"/>
            <a:ext cx="7618566" cy="4754880"/>
          </a:xfrm>
        </p:spPr>
        <p:txBody>
          <a:bodyPr/>
          <a:lstStyle/>
          <a:p>
            <a:r>
              <a:rPr lang="el-GR" dirty="0">
                <a:solidFill>
                  <a:srgbClr val="C00000"/>
                </a:solidFill>
              </a:rPr>
              <a:t>Η πρότασή μας…</a:t>
            </a:r>
          </a:p>
        </p:txBody>
      </p:sp>
      <p:sp>
        <p:nvSpPr>
          <p:cNvPr id="3" name="Θέση περιεχομένου 2">
            <a:extLst>
              <a:ext uri="{FF2B5EF4-FFF2-40B4-BE49-F238E27FC236}">
                <a16:creationId xmlns:a16="http://schemas.microsoft.com/office/drawing/2014/main" id="{EEF28F95-6BB6-FD44-8CF8-12C3F6622F3B}"/>
              </a:ext>
            </a:extLst>
          </p:cNvPr>
          <p:cNvSpPr>
            <a:spLocks noGrp="1"/>
          </p:cNvSpPr>
          <p:nvPr>
            <p:ph idx="1"/>
          </p:nvPr>
        </p:nvSpPr>
        <p:spPr>
          <a:xfrm>
            <a:off x="642026" y="1770435"/>
            <a:ext cx="10330774" cy="4464902"/>
          </a:xfrm>
        </p:spPr>
        <p:txBody>
          <a:bodyPr>
            <a:normAutofit/>
          </a:bodyPr>
          <a:lstStyle/>
          <a:p>
            <a:r>
              <a:rPr lang="el-GR" dirty="0">
                <a:latin typeface="Calibri Light" panose="020F0302020204030204" pitchFamily="34" charset="0"/>
                <a:cs typeface="Calibri Light" panose="020F0302020204030204" pitchFamily="34" charset="0"/>
              </a:rPr>
              <a:t>Τακτικές συναντήσεις…</a:t>
            </a:r>
          </a:p>
          <a:p>
            <a:pPr marL="468630" lvl="1" indent="-285750">
              <a:buFont typeface="Wingdings" panose="05000000000000000000" pitchFamily="2" charset="2"/>
              <a:buChar char="Ø"/>
            </a:pPr>
            <a:r>
              <a:rPr lang="el-GR" sz="2000" dirty="0">
                <a:latin typeface="Calibri Light" panose="020F0302020204030204" pitchFamily="34" charset="0"/>
                <a:cs typeface="Calibri Light" panose="020F0302020204030204" pitchFamily="34" charset="0"/>
              </a:rPr>
              <a:t>… μεταξύ Διευθυντή σχολικής μονάδας με ΔΣ Συλλόγου Γονέων ή και με όλες/όλους τις/τους γονείς για συζήτηση πάνω στα θέματα που απασχολούν τη σχολική κοινότητα καθώς και την υποστήριξη των «ασθενέστερων» οικογενειών της σχολικής μονάδας.</a:t>
            </a:r>
          </a:p>
          <a:p>
            <a:pPr marL="468630" lvl="1" indent="-285750">
              <a:buFont typeface="Wingdings" panose="05000000000000000000" pitchFamily="2" charset="2"/>
              <a:buChar char="Ø"/>
            </a:pPr>
            <a:r>
              <a:rPr lang="el-GR" sz="2000" dirty="0">
                <a:latin typeface="Calibri Light" panose="020F0302020204030204" pitchFamily="34" charset="0"/>
                <a:cs typeface="Calibri Light" panose="020F0302020204030204" pitchFamily="34" charset="0"/>
              </a:rPr>
              <a:t>… μεταξύ Εκπαιδευτικών με τους γονείς του τμήματος για να ενημερώσει για το περιεχόμενο του αναλυτικού προγράμματος, τη φιλοσοφία και εφαρμογή των ενεργειών του/της, τις στρατηγικές μελέτης στο σπίτι, τη συμπόρευση σε θέματα αντιμετώπισης ανεπιθύμητων συμπεριφορών, την υλοποίηση πολιτιστικών εκδηλώσεων.</a:t>
            </a:r>
          </a:p>
        </p:txBody>
      </p:sp>
    </p:spTree>
    <p:extLst>
      <p:ext uri="{BB962C8B-B14F-4D97-AF65-F5344CB8AC3E}">
        <p14:creationId xmlns:p14="http://schemas.microsoft.com/office/powerpoint/2010/main" val="3082055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BC4DA4-69D7-760B-D107-874200EAF974}"/>
              </a:ext>
            </a:extLst>
          </p:cNvPr>
          <p:cNvSpPr>
            <a:spLocks noGrp="1"/>
          </p:cNvSpPr>
          <p:nvPr>
            <p:ph type="ctrTitle"/>
          </p:nvPr>
        </p:nvSpPr>
        <p:spPr/>
        <p:txBody>
          <a:bodyPr/>
          <a:lstStyle/>
          <a:p>
            <a:r>
              <a:rPr lang="el-GR" dirty="0"/>
              <a:t>Οι φωνές των παιδιών</a:t>
            </a:r>
            <a:endParaRPr lang="en-US" dirty="0"/>
          </a:p>
        </p:txBody>
      </p:sp>
      <p:sp>
        <p:nvSpPr>
          <p:cNvPr id="5" name="Subtitle 4">
            <a:extLst>
              <a:ext uri="{FF2B5EF4-FFF2-40B4-BE49-F238E27FC236}">
                <a16:creationId xmlns:a16="http://schemas.microsoft.com/office/drawing/2014/main" id="{A5086B0A-94D3-D053-C143-1E0EB9D99C8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06636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86CCC-46A2-24AC-0836-10CC17396B60}"/>
              </a:ext>
            </a:extLst>
          </p:cNvPr>
          <p:cNvSpPr>
            <a:spLocks noGrp="1"/>
          </p:cNvSpPr>
          <p:nvPr>
            <p:ph type="title"/>
          </p:nvPr>
        </p:nvSpPr>
        <p:spPr>
          <a:xfrm>
            <a:off x="902601" y="374355"/>
            <a:ext cx="3831336" cy="4754880"/>
          </a:xfrm>
        </p:spPr>
        <p:txBody>
          <a:bodyPr>
            <a:normAutofit/>
          </a:bodyPr>
          <a:lstStyle/>
          <a:p>
            <a:r>
              <a:rPr lang="el-GR" sz="4000" dirty="0"/>
              <a:t>Οι απόψεις των παιδιών δεν πρέπει να αγνοούνται…</a:t>
            </a:r>
            <a:endParaRPr lang="en-US" sz="4000" dirty="0"/>
          </a:p>
        </p:txBody>
      </p:sp>
      <p:sp>
        <p:nvSpPr>
          <p:cNvPr id="3" name="Content Placeholder 2">
            <a:extLst>
              <a:ext uri="{FF2B5EF4-FFF2-40B4-BE49-F238E27FC236}">
                <a16:creationId xmlns:a16="http://schemas.microsoft.com/office/drawing/2014/main" id="{66EDBC51-8F58-FD5F-6B13-75C57365685B}"/>
              </a:ext>
            </a:extLst>
          </p:cNvPr>
          <p:cNvSpPr>
            <a:spLocks noGrp="1"/>
          </p:cNvSpPr>
          <p:nvPr>
            <p:ph idx="1"/>
          </p:nvPr>
        </p:nvSpPr>
        <p:spPr/>
        <p:txBody>
          <a:bodyPr/>
          <a:lstStyle/>
          <a:p>
            <a:r>
              <a:rPr lang="el-GR" dirty="0">
                <a:latin typeface="Calibri Light" panose="020F0302020204030204" pitchFamily="34" charset="0"/>
                <a:cs typeface="Calibri Light" panose="020F0302020204030204" pitchFamily="34" charset="0"/>
              </a:rPr>
              <a:t>… γιατί μας δίνουν πολύτιμες πληροφορίες για το περιβάλλον της οικογένειάς τους</a:t>
            </a:r>
          </a:p>
          <a:p>
            <a:r>
              <a:rPr lang="el-GR" dirty="0">
                <a:latin typeface="Calibri Light" panose="020F0302020204030204" pitchFamily="34" charset="0"/>
                <a:cs typeface="Calibri Light" panose="020F0302020204030204" pitchFamily="34" charset="0"/>
              </a:rPr>
              <a:t>… γιατί εκφράζουν τις προσδοκίες και τις αγωνίες τους</a:t>
            </a:r>
          </a:p>
          <a:p>
            <a:r>
              <a:rPr lang="el-GR" dirty="0">
                <a:latin typeface="Calibri Light" panose="020F0302020204030204" pitchFamily="34" charset="0"/>
                <a:cs typeface="Calibri Light" panose="020F0302020204030204" pitchFamily="34" charset="0"/>
              </a:rPr>
              <a:t>… γιατί δείχνουν τα σημεία που τους ενοχλούν και που θα ήθελαν να τροποποιηθούν </a:t>
            </a:r>
          </a:p>
          <a:p>
            <a:r>
              <a:rPr lang="el-GR" dirty="0">
                <a:latin typeface="Calibri Light" panose="020F0302020204030204" pitchFamily="34" charset="0"/>
                <a:cs typeface="Calibri Light" panose="020F0302020204030204" pitchFamily="34" charset="0"/>
              </a:rPr>
              <a:t>…  γιατί αντανακλούν τον βαθμό που μπορούν να λειτουργήσουν με τις διδακτικές πρακτικές που αναπτύσσονται και τον βαθμό κατανόησης όσων παρουσιάζονται</a:t>
            </a:r>
          </a:p>
          <a:p>
            <a:r>
              <a:rPr lang="el-GR" dirty="0">
                <a:latin typeface="Calibri Light" panose="020F0302020204030204" pitchFamily="34" charset="0"/>
                <a:cs typeface="Calibri Light" panose="020F0302020204030204" pitchFamily="34" charset="0"/>
              </a:rPr>
              <a:t>… γιατί – πολύ απλά, έτσι δείχνουν τις σκέψεις και τις επιθυμίες τους</a:t>
            </a:r>
            <a:endParaRPr lang="en-US" dirty="0">
              <a:latin typeface="Calibri Light" panose="020F0302020204030204" pitchFamily="34" charset="0"/>
              <a:cs typeface="Calibri Light" panose="020F0302020204030204" pitchFamily="34" charset="0"/>
            </a:endParaRPr>
          </a:p>
        </p:txBody>
      </p:sp>
      <p:pic>
        <p:nvPicPr>
          <p:cNvPr id="4098" name="Picture 2" descr="1η Διεθνής Έκθεση «Οι Φωνές των Παιδιών» | ΑΘΗΝΑ 9,84">
            <a:extLst>
              <a:ext uri="{FF2B5EF4-FFF2-40B4-BE49-F238E27FC236}">
                <a16:creationId xmlns:a16="http://schemas.microsoft.com/office/drawing/2014/main" id="{459819B9-DB4B-F43D-08AE-09D126578E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088" y="2880556"/>
            <a:ext cx="3972363" cy="2975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067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095" y="72188"/>
            <a:ext cx="9358259" cy="1114927"/>
          </a:xfrm>
        </p:spPr>
        <p:txBody>
          <a:bodyPr>
            <a:normAutofit/>
          </a:bodyPr>
          <a:lstStyle/>
          <a:p>
            <a:r>
              <a:rPr lang="el-GR" sz="4000" b="1" dirty="0">
                <a:latin typeface="Calibri Light" panose="020F0302020204030204" pitchFamily="34" charset="0"/>
                <a:cs typeface="Calibri Light" panose="020F0302020204030204" pitchFamily="34" charset="0"/>
              </a:rPr>
              <a:t>Δομή της παρουσίασης</a:t>
            </a:r>
            <a:endParaRPr lang="en-US" sz="40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568356" y="1060116"/>
            <a:ext cx="10464800" cy="4737768"/>
          </a:xfrm>
        </p:spPr>
        <p:txBody>
          <a:bodyPr>
            <a:noAutofit/>
          </a:bodyPr>
          <a:lstStyle/>
          <a:p>
            <a:pPr marL="468630" lvl="1" indent="-285750">
              <a:buFont typeface="Arial" panose="020B0604020202020204" pitchFamily="34" charset="0"/>
              <a:buChar char="•"/>
            </a:pPr>
            <a:r>
              <a:rPr lang="el-GR" sz="2000" dirty="0">
                <a:latin typeface="Calibri Light" panose="020F0302020204030204" pitchFamily="34" charset="0"/>
                <a:cs typeface="Calibri Light" panose="020F0302020204030204" pitchFamily="34" charset="0"/>
              </a:rPr>
              <a:t>Η συνεργασία στα κύρια νομοθετήματα</a:t>
            </a:r>
            <a:r>
              <a:rPr lang="en-US" sz="2000" dirty="0">
                <a:latin typeface="Calibri Light" panose="020F0302020204030204" pitchFamily="34" charset="0"/>
                <a:cs typeface="Calibri Light" panose="020F0302020204030204" pitchFamily="34" charset="0"/>
              </a:rPr>
              <a:t> </a:t>
            </a:r>
            <a:endParaRPr lang="el-GR" sz="2000" dirty="0">
              <a:latin typeface="Calibri Light" panose="020F0302020204030204" pitchFamily="34" charset="0"/>
              <a:cs typeface="Calibri Light" panose="020F0302020204030204" pitchFamily="34" charset="0"/>
            </a:endParaRPr>
          </a:p>
          <a:p>
            <a:pPr marL="468630" lvl="1" indent="-285750" algn="just">
              <a:buFont typeface="Wingdings" panose="05000000000000000000" pitchFamily="2" charset="2"/>
              <a:buChar char="Ø"/>
            </a:pPr>
            <a:r>
              <a:rPr lang="el-GR" sz="2000" dirty="0">
                <a:latin typeface="Calibri Light" panose="020F0302020204030204" pitchFamily="34" charset="0"/>
                <a:cs typeface="Calibri Light" panose="020F0302020204030204" pitchFamily="34" charset="0"/>
              </a:rPr>
              <a:t>Ν. </a:t>
            </a:r>
            <a:r>
              <a:rPr lang="el-GR" sz="2000" dirty="0">
                <a:solidFill>
                  <a:schemeClr val="tx1"/>
                </a:solidFill>
                <a:latin typeface="Calibri Light" panose="020F0302020204030204" pitchFamily="34" charset="0"/>
                <a:cs typeface="Calibri Light" panose="020F0302020204030204" pitchFamily="34" charset="0"/>
              </a:rPr>
              <a:t>4823/2021</a:t>
            </a:r>
          </a:p>
          <a:p>
            <a:pPr marL="468630" lvl="1" indent="-285750" algn="just">
              <a:buFont typeface="Wingdings" panose="05000000000000000000" pitchFamily="2" charset="2"/>
              <a:buChar char="Ø"/>
            </a:pPr>
            <a:r>
              <a:rPr lang="el-GR" sz="2000" dirty="0">
                <a:latin typeface="Calibri Light" panose="020F0302020204030204" pitchFamily="34" charset="0"/>
                <a:cs typeface="Calibri Light" panose="020F0302020204030204" pitchFamily="34" charset="0"/>
              </a:rPr>
              <a:t>Ν. 4692 / 2020 – Άρθρο 37 &amp; ΥΑ Φ.Ε.Κ.491/Β΄/9-2-2021 Εσωτερικός Κανονισμός</a:t>
            </a:r>
          </a:p>
          <a:p>
            <a:pPr marL="468630" lvl="1" indent="-285750">
              <a:buFont typeface="Arial" panose="020B0604020202020204" pitchFamily="34" charset="0"/>
              <a:buChar char="•"/>
            </a:pPr>
            <a:r>
              <a:rPr lang="el-GR" dirty="0">
                <a:latin typeface="Calibri Light" panose="020F0302020204030204" pitchFamily="34" charset="0"/>
                <a:cs typeface="Calibri Light" panose="020F0302020204030204" pitchFamily="34" charset="0"/>
              </a:rPr>
              <a:t>Οι φωνές των παιδιών</a:t>
            </a:r>
          </a:p>
          <a:p>
            <a:pPr marL="468630" lvl="1" indent="-285750">
              <a:buFont typeface="Arial" panose="020B0604020202020204" pitchFamily="34" charset="0"/>
              <a:buChar char="•"/>
            </a:pPr>
            <a:r>
              <a:rPr lang="el-GR" sz="2000" dirty="0">
                <a:latin typeface="Calibri Light" panose="020F0302020204030204" pitchFamily="34" charset="0"/>
                <a:cs typeface="Calibri Light" panose="020F0302020204030204" pitchFamily="34" charset="0"/>
              </a:rPr>
              <a:t>Συνεργασία με γονείς</a:t>
            </a:r>
          </a:p>
          <a:p>
            <a:pPr marL="468630" lvl="1" indent="-285750" algn="just">
              <a:buFont typeface="Wingdings" panose="05000000000000000000" pitchFamily="2" charset="2"/>
              <a:buChar char="Ø"/>
            </a:pPr>
            <a:r>
              <a:rPr lang="el-GR" sz="2000" dirty="0">
                <a:latin typeface="Calibri Light" panose="020F0302020204030204" pitchFamily="34" charset="0"/>
                <a:cs typeface="Calibri Light" panose="020F0302020204030204" pitchFamily="34" charset="0"/>
              </a:rPr>
              <a:t>Αποτελέσματα σχετικών ερευνών</a:t>
            </a:r>
          </a:p>
          <a:p>
            <a:pPr marL="0" indent="0">
              <a:buNone/>
            </a:pPr>
            <a:endParaRPr lang="el-GR"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306309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FE0C3F-2E5F-6D7B-D63C-A363A42D2A92}"/>
              </a:ext>
            </a:extLst>
          </p:cNvPr>
          <p:cNvSpPr>
            <a:spLocks noGrp="1"/>
          </p:cNvSpPr>
          <p:nvPr>
            <p:ph type="ctrTitle"/>
          </p:nvPr>
        </p:nvSpPr>
        <p:spPr/>
        <p:txBody>
          <a:bodyPr/>
          <a:lstStyle/>
          <a:p>
            <a:r>
              <a:rPr lang="el-GR" dirty="0"/>
              <a:t>Συνεργασία με γονείς</a:t>
            </a:r>
            <a:endParaRPr lang="en-US" dirty="0"/>
          </a:p>
        </p:txBody>
      </p:sp>
      <p:sp>
        <p:nvSpPr>
          <p:cNvPr id="5" name="Subtitle 4">
            <a:extLst>
              <a:ext uri="{FF2B5EF4-FFF2-40B4-BE49-F238E27FC236}">
                <a16:creationId xmlns:a16="http://schemas.microsoft.com/office/drawing/2014/main" id="{D697E32C-4C1C-AC51-0AB3-115A131DEDB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74128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0C4D8D-09B8-D24A-8172-43FE7465DB50}"/>
              </a:ext>
            </a:extLst>
          </p:cNvPr>
          <p:cNvSpPr>
            <a:spLocks noGrp="1"/>
          </p:cNvSpPr>
          <p:nvPr>
            <p:ph type="title"/>
          </p:nvPr>
        </p:nvSpPr>
        <p:spPr>
          <a:xfrm>
            <a:off x="1371600" y="221070"/>
            <a:ext cx="9828366" cy="966754"/>
          </a:xfrm>
        </p:spPr>
        <p:txBody>
          <a:bodyPr>
            <a:noAutofit/>
          </a:bodyPr>
          <a:lstStyle/>
          <a:p>
            <a:r>
              <a:rPr lang="el-GR" sz="4000" dirty="0"/>
              <a:t>Τι λέει η έρευνα για την ύπαρξη συνεργασίας σχολείου - οικογένειας;</a:t>
            </a:r>
          </a:p>
        </p:txBody>
      </p:sp>
      <p:sp>
        <p:nvSpPr>
          <p:cNvPr id="3" name="Θέση περιεχομένου 2">
            <a:extLst>
              <a:ext uri="{FF2B5EF4-FFF2-40B4-BE49-F238E27FC236}">
                <a16:creationId xmlns:a16="http://schemas.microsoft.com/office/drawing/2014/main" id="{9D4D3142-DBC2-2B43-B750-4912BF852D7E}"/>
              </a:ext>
            </a:extLst>
          </p:cNvPr>
          <p:cNvSpPr>
            <a:spLocks noGrp="1"/>
          </p:cNvSpPr>
          <p:nvPr>
            <p:ph idx="1"/>
          </p:nvPr>
        </p:nvSpPr>
        <p:spPr>
          <a:xfrm>
            <a:off x="1371600" y="1628503"/>
            <a:ext cx="9601200" cy="5077097"/>
          </a:xfrm>
        </p:spPr>
        <p:txBody>
          <a:bodyPr>
            <a:normAutofit lnSpcReduction="10000"/>
          </a:bodyPr>
          <a:lstStyle/>
          <a:p>
            <a:r>
              <a:rPr lang="el-GR" dirty="0">
                <a:latin typeface="Calibri Light" panose="020F0302020204030204" pitchFamily="34" charset="0"/>
                <a:cs typeface="Calibri Light" panose="020F0302020204030204" pitchFamily="34" charset="0"/>
              </a:rPr>
              <a:t>Σύμφωνα με την έκθεση του </a:t>
            </a:r>
            <a:r>
              <a:rPr lang="en-US" dirty="0">
                <a:latin typeface="Calibri Light" panose="020F0302020204030204" pitchFamily="34" charset="0"/>
                <a:cs typeface="Calibri Light" panose="020F0302020204030204" pitchFamily="34" charset="0"/>
              </a:rPr>
              <a:t>Southwest Educational Development Laboratory (2002)</a:t>
            </a:r>
            <a:r>
              <a:rPr lang="el-GR" dirty="0">
                <a:latin typeface="Calibri Light" panose="020F0302020204030204" pitchFamily="34" charset="0"/>
                <a:cs typeface="Calibri Light" panose="020F0302020204030204" pitchFamily="34" charset="0"/>
              </a:rPr>
              <a:t> με τίτλο «</a:t>
            </a:r>
            <a:r>
              <a:rPr lang="en-US" dirty="0">
                <a:latin typeface="Calibri Light" panose="020F0302020204030204" pitchFamily="34" charset="0"/>
                <a:cs typeface="Calibri Light" panose="020F0302020204030204" pitchFamily="34" charset="0"/>
              </a:rPr>
              <a:t>New Wave of Evidence</a:t>
            </a:r>
            <a:r>
              <a:rPr lang="el-GR" dirty="0">
                <a:latin typeface="Calibri Light" panose="020F0302020204030204" pitchFamily="34" charset="0"/>
                <a:cs typeface="Calibri Light" panose="020F0302020204030204" pitchFamily="34" charset="0"/>
              </a:rPr>
              <a:t>»…</a:t>
            </a:r>
            <a:endParaRPr lang="en-US" dirty="0">
              <a:latin typeface="Calibri Light" panose="020F0302020204030204" pitchFamily="34" charset="0"/>
              <a:cs typeface="Calibri Light" panose="020F0302020204030204" pitchFamily="34" charset="0"/>
            </a:endParaRPr>
          </a:p>
          <a:p>
            <a:r>
              <a:rPr lang="el-GR" dirty="0">
                <a:latin typeface="Calibri Light" panose="020F0302020204030204" pitchFamily="34" charset="0"/>
                <a:cs typeface="Calibri Light" panose="020F0302020204030204" pitchFamily="34" charset="0"/>
              </a:rPr>
              <a:t>Στην έκθεση </a:t>
            </a:r>
            <a:r>
              <a:rPr lang="el-GR" dirty="0" err="1">
                <a:latin typeface="Calibri Light" panose="020F0302020204030204" pitchFamily="34" charset="0"/>
                <a:cs typeface="Calibri Light" panose="020F0302020204030204" pitchFamily="34" charset="0"/>
              </a:rPr>
              <a:t>συνθέτονται</a:t>
            </a:r>
            <a:r>
              <a:rPr lang="el-GR" dirty="0">
                <a:latin typeface="Calibri Light" panose="020F0302020204030204" pitchFamily="34" charset="0"/>
                <a:cs typeface="Calibri Light" panose="020F0302020204030204" pitchFamily="34" charset="0"/>
              </a:rPr>
              <a:t> τα αποτελέσματα ερευνών σχετικά με τη συμμετοχή των γονέων κατά την τελευταία δεκαετία, συμπεραίνεται επίσης ότι, ανεξάρτητα από το οικογενειακό εισόδημα ή υπόβαθρο, οι μαθητές με εμπλεκόμενους γονείς είναι πιο πιθανό να:</a:t>
            </a:r>
          </a:p>
          <a:p>
            <a:pPr marL="468630" lvl="1" indent="-285750">
              <a:buFont typeface="Wingdings" panose="05000000000000000000" pitchFamily="2" charset="2"/>
              <a:buChar char="Ø"/>
            </a:pPr>
            <a:r>
              <a:rPr lang="el-GR" dirty="0">
                <a:latin typeface="Calibri Light" panose="020F0302020204030204" pitchFamily="34" charset="0"/>
                <a:cs typeface="Calibri Light" panose="020F0302020204030204" pitchFamily="34" charset="0"/>
              </a:rPr>
              <a:t>Έχουν υψηλότερους βαθμούς και επιτυχίες σε εξετάσεις και φτάνουν στο πανεπιστήμιο</a:t>
            </a:r>
          </a:p>
          <a:p>
            <a:pPr marL="468630" lvl="1" indent="-285750">
              <a:buFont typeface="Wingdings" panose="05000000000000000000" pitchFamily="2" charset="2"/>
              <a:buChar char="Ø"/>
            </a:pPr>
            <a:r>
              <a:rPr lang="el-GR" dirty="0">
                <a:latin typeface="Calibri Light" panose="020F0302020204030204" pitchFamily="34" charset="0"/>
                <a:cs typeface="Calibri Light" panose="020F0302020204030204" pitchFamily="34" charset="0"/>
              </a:rPr>
              <a:t>Υποστηριζόμενα τα παιδιά, επιτυγχάνουν στα μαθήματά τους και μάλιστα με βραβεία</a:t>
            </a:r>
          </a:p>
          <a:p>
            <a:pPr marL="468630" lvl="1" indent="-285750">
              <a:buFont typeface="Wingdings" panose="05000000000000000000" pitchFamily="2" charset="2"/>
              <a:buChar char="Ø"/>
            </a:pPr>
            <a:r>
              <a:rPr lang="el-GR" dirty="0">
                <a:latin typeface="Calibri Light" panose="020F0302020204030204" pitchFamily="34" charset="0"/>
                <a:cs typeface="Calibri Light" panose="020F0302020204030204" pitchFamily="34" charset="0"/>
              </a:rPr>
              <a:t>Η φοίτησή τους στο σχολείο είναι τακτική</a:t>
            </a:r>
          </a:p>
          <a:p>
            <a:pPr marL="468630" lvl="1" indent="-285750">
              <a:buFont typeface="Wingdings" panose="05000000000000000000" pitchFamily="2" charset="2"/>
              <a:buChar char="Ø"/>
            </a:pPr>
            <a:r>
              <a:rPr lang="el-GR" dirty="0">
                <a:latin typeface="Calibri Light" panose="020F0302020204030204" pitchFamily="34" charset="0"/>
                <a:cs typeface="Calibri Light" panose="020F0302020204030204" pitchFamily="34" charset="0"/>
              </a:rPr>
              <a:t>Έχουν καλύτερες κοινωνικές δεξιότητες, δείχνουν βελτιωμένη συμπεριφορά και προσαρμόζονται καλά στο σχολείο.</a:t>
            </a:r>
          </a:p>
          <a:p>
            <a:pPr marL="468630" lvl="1" indent="-285750">
              <a:buFont typeface="Arial" panose="020B0604020202020204" pitchFamily="34" charset="0"/>
              <a:buChar char="•"/>
            </a:pPr>
            <a:r>
              <a:rPr lang="en-US" dirty="0">
                <a:latin typeface="Calibri Light" panose="020F0302020204030204" pitchFamily="34" charset="0"/>
                <a:cs typeface="Calibri Light" panose="020F0302020204030204" pitchFamily="34" charset="0"/>
              </a:rPr>
              <a:t>«</a:t>
            </a:r>
            <a:r>
              <a:rPr lang="el-GR" dirty="0">
                <a:latin typeface="Calibri Light" panose="020F0302020204030204" pitchFamily="34" charset="0"/>
                <a:cs typeface="Calibri Light" panose="020F0302020204030204" pitchFamily="34" charset="0"/>
              </a:rPr>
              <a:t>Όταν τα σχολεία, οι οικογένειες και οι δομές της κοινότητας συνεργάζονται για να υποστηρίξουν τη μάθηση, τα παιδιά τείνουν να έχουν καλύτερες επιδόσεις στο σχολείο, φοιτούν σε περισσότερες βαθμίδες και δηλώνουν πως αγαπούν το σχολείο περισσότερο.»</a:t>
            </a:r>
          </a:p>
        </p:txBody>
      </p:sp>
    </p:spTree>
    <p:extLst>
      <p:ext uri="{BB962C8B-B14F-4D97-AF65-F5344CB8AC3E}">
        <p14:creationId xmlns:p14="http://schemas.microsoft.com/office/powerpoint/2010/main" val="3095875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D4D3142-DBC2-2B43-B750-4912BF852D7E}"/>
              </a:ext>
            </a:extLst>
          </p:cNvPr>
          <p:cNvSpPr>
            <a:spLocks noGrp="1"/>
          </p:cNvSpPr>
          <p:nvPr>
            <p:ph idx="1"/>
          </p:nvPr>
        </p:nvSpPr>
        <p:spPr>
          <a:xfrm>
            <a:off x="1371600" y="1628503"/>
            <a:ext cx="9601200" cy="4615543"/>
          </a:xfrm>
        </p:spPr>
        <p:txBody>
          <a:bodyPr>
            <a:noAutofit/>
          </a:bodyPr>
          <a:lstStyle/>
          <a:p>
            <a:r>
              <a:rPr lang="en-US" sz="2400" dirty="0">
                <a:latin typeface="Calibri Light" panose="020F0302020204030204" pitchFamily="34" charset="0"/>
                <a:cs typeface="Calibri Light" panose="020F0302020204030204" pitchFamily="34" charset="0"/>
              </a:rPr>
              <a:t>Dixon, </a:t>
            </a:r>
            <a:r>
              <a:rPr lang="el-GR" sz="2400" dirty="0">
                <a:latin typeface="Calibri Light" panose="020F0302020204030204" pitchFamily="34" charset="0"/>
                <a:cs typeface="Calibri Light" panose="020F0302020204030204" pitchFamily="34" charset="0"/>
              </a:rPr>
              <a:t>(</a:t>
            </a:r>
            <a:r>
              <a:rPr lang="en-US" sz="2400" dirty="0">
                <a:latin typeface="Calibri Light" panose="020F0302020204030204" pitchFamily="34" charset="0"/>
                <a:cs typeface="Calibri Light" panose="020F0302020204030204" pitchFamily="34" charset="0"/>
              </a:rPr>
              <a:t>1993</a:t>
            </a:r>
            <a:r>
              <a:rPr lang="el-GR" sz="2400" dirty="0">
                <a:latin typeface="Calibri Light" panose="020F0302020204030204" pitchFamily="34" charset="0"/>
                <a:cs typeface="Calibri Light" panose="020F0302020204030204" pitchFamily="34" charset="0"/>
              </a:rPr>
              <a:t>)</a:t>
            </a:r>
            <a:r>
              <a:rPr lang="en-US" sz="2400" dirty="0">
                <a:latin typeface="Calibri Light" panose="020F0302020204030204" pitchFamily="34" charset="0"/>
                <a:cs typeface="Calibri Light" panose="020F0302020204030204" pitchFamily="34" charset="0"/>
              </a:rPr>
              <a:t>, Eccles &amp; Harold, </a:t>
            </a:r>
            <a:r>
              <a:rPr lang="el-GR" sz="2400" dirty="0">
                <a:latin typeface="Calibri Light" panose="020F0302020204030204" pitchFamily="34" charset="0"/>
                <a:cs typeface="Calibri Light" panose="020F0302020204030204" pitchFamily="34" charset="0"/>
              </a:rPr>
              <a:t>(</a:t>
            </a:r>
            <a:r>
              <a:rPr lang="en-US" sz="2400" dirty="0">
                <a:latin typeface="Calibri Light" panose="020F0302020204030204" pitchFamily="34" charset="0"/>
                <a:cs typeface="Calibri Light" panose="020F0302020204030204" pitchFamily="34" charset="0"/>
              </a:rPr>
              <a:t>1993</a:t>
            </a:r>
            <a:r>
              <a:rPr lang="el-GR" sz="2400" dirty="0">
                <a:latin typeface="Calibri Light" panose="020F0302020204030204" pitchFamily="34" charset="0"/>
                <a:cs typeface="Calibri Light" panose="020F0302020204030204" pitchFamily="34" charset="0"/>
              </a:rPr>
              <a:t>)</a:t>
            </a:r>
            <a:r>
              <a:rPr lang="en-US" sz="2400" dirty="0">
                <a:latin typeface="Calibri Light" panose="020F0302020204030204" pitchFamily="34" charset="0"/>
                <a:cs typeface="Calibri Light" panose="020F0302020204030204" pitchFamily="34" charset="0"/>
              </a:rPr>
              <a:t>, Henderson </a:t>
            </a:r>
            <a:r>
              <a:rPr lang="el-GR" sz="2400" dirty="0">
                <a:latin typeface="Calibri Light" panose="020F0302020204030204" pitchFamily="34" charset="0"/>
                <a:cs typeface="Calibri Light" panose="020F0302020204030204" pitchFamily="34" charset="0"/>
              </a:rPr>
              <a:t>&amp;</a:t>
            </a:r>
            <a:r>
              <a:rPr lang="en-US" sz="2400" dirty="0">
                <a:latin typeface="Calibri Light" panose="020F0302020204030204" pitchFamily="34" charset="0"/>
                <a:cs typeface="Calibri Light" panose="020F0302020204030204" pitchFamily="34" charset="0"/>
              </a:rPr>
              <a:t> </a:t>
            </a:r>
            <a:r>
              <a:rPr lang="en-US" sz="2400" dirty="0" err="1">
                <a:latin typeface="Calibri Light" panose="020F0302020204030204" pitchFamily="34" charset="0"/>
                <a:cs typeface="Calibri Light" panose="020F0302020204030204" pitchFamily="34" charset="0"/>
              </a:rPr>
              <a:t>Berla</a:t>
            </a:r>
            <a:r>
              <a:rPr lang="en-US" sz="2400" dirty="0">
                <a:latin typeface="Calibri Light" panose="020F0302020204030204" pitchFamily="34" charset="0"/>
                <a:cs typeface="Calibri Light" panose="020F0302020204030204" pitchFamily="34" charset="0"/>
              </a:rPr>
              <a:t>, </a:t>
            </a:r>
            <a:r>
              <a:rPr lang="el-GR" sz="2400" dirty="0">
                <a:latin typeface="Calibri Light" panose="020F0302020204030204" pitchFamily="34" charset="0"/>
                <a:cs typeface="Calibri Light" panose="020F0302020204030204" pitchFamily="34" charset="0"/>
              </a:rPr>
              <a:t>(</a:t>
            </a:r>
            <a:r>
              <a:rPr lang="en-US" sz="2400" dirty="0">
                <a:latin typeface="Calibri Light" panose="020F0302020204030204" pitchFamily="34" charset="0"/>
                <a:cs typeface="Calibri Light" panose="020F0302020204030204" pitchFamily="34" charset="0"/>
              </a:rPr>
              <a:t>1994</a:t>
            </a:r>
            <a:r>
              <a:rPr lang="el-GR" sz="2400" dirty="0">
                <a:latin typeface="Calibri Light" panose="020F0302020204030204" pitchFamily="34" charset="0"/>
                <a:cs typeface="Calibri Light" panose="020F0302020204030204" pitchFamily="34" charset="0"/>
              </a:rPr>
              <a:t>)</a:t>
            </a:r>
            <a:r>
              <a:rPr lang="en-US" sz="2400" dirty="0">
                <a:latin typeface="Calibri Light" panose="020F0302020204030204" pitchFamily="34" charset="0"/>
                <a:cs typeface="Calibri Light" panose="020F0302020204030204" pitchFamily="34" charset="0"/>
              </a:rPr>
              <a:t>, </a:t>
            </a:r>
            <a:r>
              <a:rPr lang="en-US" sz="2400" dirty="0" err="1">
                <a:latin typeface="Calibri Light" panose="020F0302020204030204" pitchFamily="34" charset="0"/>
                <a:cs typeface="Calibri Light" panose="020F0302020204030204" pitchFamily="34" charset="0"/>
              </a:rPr>
              <a:t>Jeynes</a:t>
            </a:r>
            <a:r>
              <a:rPr lang="en-US" sz="2400" dirty="0">
                <a:latin typeface="Calibri Light" panose="020F0302020204030204" pitchFamily="34" charset="0"/>
                <a:cs typeface="Calibri Light" panose="020F0302020204030204" pitchFamily="34" charset="0"/>
              </a:rPr>
              <a:t>, </a:t>
            </a:r>
            <a:r>
              <a:rPr lang="el-GR" sz="2400" dirty="0">
                <a:latin typeface="Calibri Light" panose="020F0302020204030204" pitchFamily="34" charset="0"/>
                <a:cs typeface="Calibri Light" panose="020F0302020204030204" pitchFamily="34" charset="0"/>
              </a:rPr>
              <a:t>(</a:t>
            </a:r>
            <a:r>
              <a:rPr lang="en-US" sz="2400" dirty="0">
                <a:latin typeface="Calibri Light" panose="020F0302020204030204" pitchFamily="34" charset="0"/>
                <a:cs typeface="Calibri Light" panose="020F0302020204030204" pitchFamily="34" charset="0"/>
              </a:rPr>
              <a:t>2005</a:t>
            </a:r>
            <a:r>
              <a:rPr lang="el-GR" sz="2400" dirty="0">
                <a:latin typeface="Calibri Light" panose="020F0302020204030204" pitchFamily="34" charset="0"/>
                <a:cs typeface="Calibri Light" panose="020F0302020204030204" pitchFamily="34" charset="0"/>
              </a:rPr>
              <a:t>)</a:t>
            </a:r>
            <a:r>
              <a:rPr lang="en-US" sz="2400" dirty="0">
                <a:latin typeface="Calibri Light" panose="020F0302020204030204" pitchFamily="34" charset="0"/>
                <a:cs typeface="Calibri Light" panose="020F0302020204030204" pitchFamily="34" charset="0"/>
              </a:rPr>
              <a:t>, </a:t>
            </a:r>
            <a:r>
              <a:rPr lang="en-US" sz="2400" dirty="0" err="1">
                <a:latin typeface="Calibri Light" panose="020F0302020204030204" pitchFamily="34" charset="0"/>
                <a:cs typeface="Calibri Light" panose="020F0302020204030204" pitchFamily="34" charset="0"/>
              </a:rPr>
              <a:t>Jeynes</a:t>
            </a:r>
            <a:r>
              <a:rPr lang="en-US" sz="2400" dirty="0">
                <a:latin typeface="Calibri Light" panose="020F0302020204030204" pitchFamily="34" charset="0"/>
                <a:cs typeface="Calibri Light" panose="020F0302020204030204" pitchFamily="34" charset="0"/>
              </a:rPr>
              <a:t>, </a:t>
            </a:r>
            <a:r>
              <a:rPr lang="el-GR" sz="2400" dirty="0">
                <a:latin typeface="Calibri Light" panose="020F0302020204030204" pitchFamily="34" charset="0"/>
                <a:cs typeface="Calibri Light" panose="020F0302020204030204" pitchFamily="34" charset="0"/>
              </a:rPr>
              <a:t>(</a:t>
            </a:r>
            <a:r>
              <a:rPr lang="en-US" sz="2400" dirty="0">
                <a:latin typeface="Calibri Light" panose="020F0302020204030204" pitchFamily="34" charset="0"/>
                <a:cs typeface="Calibri Light" panose="020F0302020204030204" pitchFamily="34" charset="0"/>
              </a:rPr>
              <a:t>2007)</a:t>
            </a:r>
            <a:r>
              <a:rPr lang="el-GR" sz="2400" dirty="0">
                <a:latin typeface="Calibri Light" panose="020F0302020204030204" pitchFamily="34" charset="0"/>
                <a:cs typeface="Calibri Light" panose="020F0302020204030204" pitchFamily="34" charset="0"/>
              </a:rPr>
              <a:t>: </a:t>
            </a:r>
            <a:r>
              <a:rPr lang="el-GR" sz="2400" i="1" dirty="0">
                <a:latin typeface="Calibri Light" panose="020F0302020204030204" pitchFamily="34" charset="0"/>
                <a:cs typeface="Calibri Light" panose="020F0302020204030204" pitchFamily="34" charset="0"/>
              </a:rPr>
              <a:t>Όταν οι γονείς και οι εκπαιδευτικοί έχουν συνεργατικές σχέσεις</a:t>
            </a:r>
            <a:r>
              <a:rPr lang="en-US" sz="2400" i="1" dirty="0">
                <a:latin typeface="Calibri Light" panose="020F0302020204030204" pitchFamily="34" charset="0"/>
                <a:cs typeface="Calibri Light" panose="020F0302020204030204" pitchFamily="34" charset="0"/>
              </a:rPr>
              <a:t> </a:t>
            </a:r>
            <a:r>
              <a:rPr lang="el-GR" sz="2400" i="1" dirty="0">
                <a:latin typeface="Calibri Light" panose="020F0302020204030204" pitchFamily="34" charset="0"/>
                <a:cs typeface="Calibri Light" panose="020F0302020204030204" pitchFamily="34" charset="0"/>
              </a:rPr>
              <a:t>και δραστηριοποιούνται για την επίτευξη στόχων που θέτουν από κοινού, οι μαθητές/μαθήτριες επιτυγχάνουν τόσο ακαδημαϊκά όσο και κοινωνικά</a:t>
            </a:r>
            <a:endParaRPr lang="en-US" sz="2400" dirty="0">
              <a:latin typeface="Calibri Light" panose="020F0302020204030204" pitchFamily="34" charset="0"/>
              <a:cs typeface="Calibri Light" panose="020F0302020204030204" pitchFamily="34" charset="0"/>
            </a:endParaRPr>
          </a:p>
          <a:p>
            <a:r>
              <a:rPr lang="el-GR" sz="2400" dirty="0">
                <a:latin typeface="Calibri Light" panose="020F0302020204030204" pitchFamily="34" charset="0"/>
                <a:cs typeface="Calibri Light" panose="020F0302020204030204" pitchFamily="34" charset="0"/>
              </a:rPr>
              <a:t>Οι </a:t>
            </a:r>
            <a:r>
              <a:rPr lang="en-US" sz="2400" dirty="0">
                <a:latin typeface="Calibri Light" panose="020F0302020204030204" pitchFamily="34" charset="0"/>
                <a:cs typeface="Calibri Light" panose="020F0302020204030204" pitchFamily="34" charset="0"/>
              </a:rPr>
              <a:t>Henderson &amp; </a:t>
            </a:r>
            <a:r>
              <a:rPr lang="en-US" sz="2400" dirty="0" err="1">
                <a:latin typeface="Calibri Light" panose="020F0302020204030204" pitchFamily="34" charset="0"/>
                <a:cs typeface="Calibri Light" panose="020F0302020204030204" pitchFamily="34" charset="0"/>
              </a:rPr>
              <a:t>Berla</a:t>
            </a:r>
            <a:r>
              <a:rPr lang="en-US" sz="2400" dirty="0">
                <a:latin typeface="Calibri Light" panose="020F0302020204030204" pitchFamily="34" charset="0"/>
                <a:cs typeface="Calibri Light" panose="020F0302020204030204" pitchFamily="34" charset="0"/>
              </a:rPr>
              <a:t>, </a:t>
            </a:r>
            <a:r>
              <a:rPr lang="el-GR" sz="2400" dirty="0">
                <a:latin typeface="Calibri Light" panose="020F0302020204030204" pitchFamily="34" charset="0"/>
                <a:cs typeface="Calibri Light" panose="020F0302020204030204" pitchFamily="34" charset="0"/>
              </a:rPr>
              <a:t>(</a:t>
            </a:r>
            <a:r>
              <a:rPr lang="en-US" sz="2400" dirty="0">
                <a:latin typeface="Calibri Light" panose="020F0302020204030204" pitchFamily="34" charset="0"/>
                <a:cs typeface="Calibri Light" panose="020F0302020204030204" pitchFamily="34" charset="0"/>
              </a:rPr>
              <a:t>1994)</a:t>
            </a:r>
            <a:r>
              <a:rPr lang="el-GR" sz="2400" dirty="0">
                <a:latin typeface="Calibri Light" panose="020F0302020204030204" pitchFamily="34" charset="0"/>
                <a:cs typeface="Calibri Light" panose="020F0302020204030204" pitchFamily="34" charset="0"/>
              </a:rPr>
              <a:t> υποστηρίζουν πως οι ακριβέστεροι παράγοντες πρόβλεψης των επιδόσεων των μαθητών/τριών στο σχολείο δεν είναι το οικογενειακό εισόδημα ή το κοινωνικό υπόβαθρο, αλλά ο βαθμός στον οποίο η οικογένεια δημιουργεί ένα περιβάλλον στο σπίτι που ενθαρρύνει τη μάθηση, θέτει υψηλές και ταυτόχρονα εύλογες προσδοκίες για τα επιτεύγματα του παιδιού και εμπλέκεται στην εκπαίδευση του παιδιού στο σχολείο</a:t>
            </a:r>
            <a:r>
              <a:rPr lang="en-US" sz="2400" dirty="0">
                <a:latin typeface="Calibri Light" panose="020F0302020204030204" pitchFamily="34" charset="0"/>
                <a:cs typeface="Calibri Light" panose="020F0302020204030204" pitchFamily="34" charset="0"/>
              </a:rPr>
              <a:t>.</a:t>
            </a:r>
            <a:endParaRPr lang="el-GR" sz="2400" dirty="0">
              <a:latin typeface="Calibri Light" panose="020F0302020204030204" pitchFamily="34" charset="0"/>
              <a:cs typeface="Calibri Light" panose="020F0302020204030204" pitchFamily="34" charset="0"/>
            </a:endParaRPr>
          </a:p>
        </p:txBody>
      </p:sp>
      <p:sp>
        <p:nvSpPr>
          <p:cNvPr id="6" name="Τίτλος 1">
            <a:extLst>
              <a:ext uri="{FF2B5EF4-FFF2-40B4-BE49-F238E27FC236}">
                <a16:creationId xmlns:a16="http://schemas.microsoft.com/office/drawing/2014/main" id="{D2A935B2-0206-7EF6-D118-013F979ADEA0}"/>
              </a:ext>
            </a:extLst>
          </p:cNvPr>
          <p:cNvSpPr txBox="1">
            <a:spLocks/>
          </p:cNvSpPr>
          <p:nvPr/>
        </p:nvSpPr>
        <p:spPr>
          <a:xfrm>
            <a:off x="1371600" y="221070"/>
            <a:ext cx="9828366" cy="966754"/>
          </a:xfrm>
          <a:prstGeom prst="rect">
            <a:avLst/>
          </a:prstGeom>
        </p:spPr>
        <p:txBody>
          <a:bodyPr vert="horz" lIns="91440" tIns="45720" rIns="91440" bIns="45720" rtlCol="0" anchor="t">
            <a:normAutofit fontScale="62500" lnSpcReduction="20000"/>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r>
              <a:rPr lang="el-GR" dirty="0"/>
              <a:t>Τι λέει η έρευνα</a:t>
            </a:r>
            <a:r>
              <a:rPr lang="en-US" dirty="0"/>
              <a:t> </a:t>
            </a:r>
            <a:r>
              <a:rPr lang="el-GR" dirty="0"/>
              <a:t>για την ύπαρξη συνεργασίας σχολείου - οικογένειας;</a:t>
            </a:r>
          </a:p>
        </p:txBody>
      </p:sp>
    </p:spTree>
    <p:extLst>
      <p:ext uri="{BB962C8B-B14F-4D97-AF65-F5344CB8AC3E}">
        <p14:creationId xmlns:p14="http://schemas.microsoft.com/office/powerpoint/2010/main" val="3245942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D4D3142-DBC2-2B43-B750-4912BF852D7E}"/>
              </a:ext>
            </a:extLst>
          </p:cNvPr>
          <p:cNvSpPr>
            <a:spLocks noGrp="1"/>
          </p:cNvSpPr>
          <p:nvPr>
            <p:ph idx="1"/>
          </p:nvPr>
        </p:nvSpPr>
        <p:spPr>
          <a:xfrm>
            <a:off x="1371600" y="1628503"/>
            <a:ext cx="9601200" cy="4615543"/>
          </a:xfrm>
        </p:spPr>
        <p:txBody>
          <a:bodyPr>
            <a:normAutofit/>
          </a:bodyPr>
          <a:lstStyle/>
          <a:p>
            <a:r>
              <a:rPr lang="el-GR" sz="2400" dirty="0">
                <a:latin typeface="Calibri Light" panose="020F0302020204030204" pitchFamily="34" charset="0"/>
                <a:cs typeface="Calibri Light" panose="020F0302020204030204" pitchFamily="34" charset="0"/>
              </a:rPr>
              <a:t>Είναι σημαντικό να σημειωθεί ότι η έλλειψη συμμετοχής των γονέων δεν αντανακλά απαραιτήτως την αμέλεια των οικογενειών. Για παράδειγμα, οι μονογονεϊκές οικογένειες μπορεί να μην έχουν χρόνο, οικονομικούς πόρους ή γνώσεις για να βοηθήσουν σε εργασίες που ανατίθενται από το σχολείο (</a:t>
            </a:r>
            <a:r>
              <a:rPr lang="en-US" sz="2400" dirty="0" err="1">
                <a:latin typeface="Calibri Light" panose="020F0302020204030204" pitchFamily="34" charset="0"/>
                <a:cs typeface="Calibri Light" panose="020F0302020204030204" pitchFamily="34" charset="0"/>
              </a:rPr>
              <a:t>Wanat</a:t>
            </a:r>
            <a:r>
              <a:rPr lang="en-US" sz="2400" dirty="0">
                <a:latin typeface="Calibri Light" panose="020F0302020204030204" pitchFamily="34" charset="0"/>
                <a:cs typeface="Calibri Light" panose="020F0302020204030204" pitchFamily="34" charset="0"/>
              </a:rPr>
              <a:t>, 1992)</a:t>
            </a:r>
          </a:p>
          <a:p>
            <a:r>
              <a:rPr lang="el-GR" sz="2400" dirty="0">
                <a:latin typeface="Calibri Light" panose="020F0302020204030204" pitchFamily="34" charset="0"/>
                <a:cs typeface="Calibri Light" panose="020F0302020204030204" pitchFamily="34" charset="0"/>
              </a:rPr>
              <a:t>Εμπόδια στην ανάπτυξη συνεργατικών πρακτικών: πολιτιστικά εμπόδια, έλλειψη γνώσης, αισθήματα ανικανότητας, οικονομικοί πόροι (μετακίνηση, τηλέφωνα, υπολογιστές), έλλειψη χρόνου ή ιστορικό αρνητικών εμπειριών με το σχολείο (</a:t>
            </a:r>
            <a:r>
              <a:rPr lang="en-US" sz="2400" dirty="0">
                <a:latin typeface="Calibri Light" panose="020F0302020204030204" pitchFamily="34" charset="0"/>
                <a:cs typeface="Calibri Light" panose="020F0302020204030204" pitchFamily="34" charset="0"/>
              </a:rPr>
              <a:t>Eccles &amp; Harold, 1993).</a:t>
            </a:r>
          </a:p>
        </p:txBody>
      </p:sp>
      <p:sp>
        <p:nvSpPr>
          <p:cNvPr id="6" name="Τίτλος 1">
            <a:extLst>
              <a:ext uri="{FF2B5EF4-FFF2-40B4-BE49-F238E27FC236}">
                <a16:creationId xmlns:a16="http://schemas.microsoft.com/office/drawing/2014/main" id="{EF7CE478-E96C-1B77-3C25-E6E1E9F202EB}"/>
              </a:ext>
            </a:extLst>
          </p:cNvPr>
          <p:cNvSpPr>
            <a:spLocks noGrp="1"/>
          </p:cNvSpPr>
          <p:nvPr>
            <p:ph type="title"/>
          </p:nvPr>
        </p:nvSpPr>
        <p:spPr>
          <a:xfrm>
            <a:off x="1371600" y="221070"/>
            <a:ext cx="9828366" cy="966754"/>
          </a:xfrm>
        </p:spPr>
        <p:txBody>
          <a:bodyPr>
            <a:noAutofit/>
          </a:bodyPr>
          <a:lstStyle/>
          <a:p>
            <a:r>
              <a:rPr lang="el-GR" sz="4000" dirty="0"/>
              <a:t>Τι λέει η έρευνα για τη μη συμμετοχή των γονέων;</a:t>
            </a:r>
          </a:p>
        </p:txBody>
      </p:sp>
    </p:spTree>
    <p:extLst>
      <p:ext uri="{BB962C8B-B14F-4D97-AF65-F5344CB8AC3E}">
        <p14:creationId xmlns:p14="http://schemas.microsoft.com/office/powerpoint/2010/main" val="1267236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3A91DF-5565-414B-AE19-034F3AF85DF0}"/>
              </a:ext>
            </a:extLst>
          </p:cNvPr>
          <p:cNvSpPr>
            <a:spLocks noGrp="1"/>
          </p:cNvSpPr>
          <p:nvPr>
            <p:ph type="title"/>
          </p:nvPr>
        </p:nvSpPr>
        <p:spPr>
          <a:xfrm>
            <a:off x="1166847" y="268941"/>
            <a:ext cx="10648636" cy="1625660"/>
          </a:xfrm>
        </p:spPr>
        <p:txBody>
          <a:bodyPr>
            <a:noAutofit/>
          </a:bodyPr>
          <a:lstStyle/>
          <a:p>
            <a:r>
              <a:rPr lang="en-US" sz="4000" dirty="0"/>
              <a:t>Joyce Epstein</a:t>
            </a:r>
            <a:r>
              <a:rPr lang="el-GR" sz="4000" dirty="0"/>
              <a:t> Τα «Έξι κρίσιμα σημεία» για τη</a:t>
            </a:r>
            <a:r>
              <a:rPr lang="en-US" sz="4000" dirty="0"/>
              <a:t> </a:t>
            </a:r>
            <a:r>
              <a:rPr lang="el-GR" sz="4000" dirty="0"/>
              <a:t>Συνεργασία Οικογένειας-σχολείου-κοινότητας</a:t>
            </a:r>
          </a:p>
        </p:txBody>
      </p:sp>
      <p:sp>
        <p:nvSpPr>
          <p:cNvPr id="3" name="Θέση περιεχομένου 2">
            <a:extLst>
              <a:ext uri="{FF2B5EF4-FFF2-40B4-BE49-F238E27FC236}">
                <a16:creationId xmlns:a16="http://schemas.microsoft.com/office/drawing/2014/main" id="{F5F1883E-CDF2-F04C-823D-FF148951B14F}"/>
              </a:ext>
            </a:extLst>
          </p:cNvPr>
          <p:cNvSpPr>
            <a:spLocks noGrp="1"/>
          </p:cNvSpPr>
          <p:nvPr>
            <p:ph idx="1"/>
          </p:nvPr>
        </p:nvSpPr>
        <p:spPr>
          <a:xfrm>
            <a:off x="1166847" y="1815063"/>
            <a:ext cx="9601200" cy="4045131"/>
          </a:xfrm>
        </p:spPr>
        <p:txBody>
          <a:bodyPr>
            <a:normAutofit/>
          </a:bodyPr>
          <a:lstStyle/>
          <a:p>
            <a:r>
              <a:rPr lang="el-GR" sz="2400" b="1" dirty="0">
                <a:latin typeface="Calibri Light" panose="020F0302020204030204" pitchFamily="34" charset="0"/>
                <a:cs typeface="Calibri Light" panose="020F0302020204030204" pitchFamily="34" charset="0"/>
              </a:rPr>
              <a:t>Εθελοντισμός</a:t>
            </a:r>
            <a:r>
              <a:rPr lang="el-GR" sz="2400" dirty="0">
                <a:latin typeface="Calibri Light" panose="020F0302020204030204" pitchFamily="34" charset="0"/>
                <a:cs typeface="Calibri Light" panose="020F0302020204030204" pitchFamily="34" charset="0"/>
              </a:rPr>
              <a:t>: Οργανώστε εθελοντική βοήθεια τ</a:t>
            </a:r>
            <a:r>
              <a:rPr lang="en-US" sz="2400" dirty="0" err="1">
                <a:latin typeface="Calibri Light" panose="020F0302020204030204" pitchFamily="34" charset="0"/>
                <a:cs typeface="Calibri Light" panose="020F0302020204030204" pitchFamily="34" charset="0"/>
              </a:rPr>
              <a:t>ό</a:t>
            </a:r>
            <a:r>
              <a:rPr lang="el-GR" sz="2400" dirty="0" err="1">
                <a:latin typeface="Calibri Light" panose="020F0302020204030204" pitchFamily="34" charset="0"/>
                <a:cs typeface="Calibri Light" panose="020F0302020204030204" pitchFamily="34" charset="0"/>
              </a:rPr>
              <a:t>σο</a:t>
            </a:r>
            <a:r>
              <a:rPr lang="el-GR" sz="2400" dirty="0">
                <a:latin typeface="Calibri Light" panose="020F0302020204030204" pitchFamily="34" charset="0"/>
                <a:cs typeface="Calibri Light" panose="020F0302020204030204" pitchFamily="34" charset="0"/>
              </a:rPr>
              <a:t> από τις οικογένειες όσο και την κοινότητα (</a:t>
            </a:r>
            <a:r>
              <a:rPr lang="el-GR" sz="2400" i="1" dirty="0">
                <a:latin typeface="Calibri Light" panose="020F0302020204030204" pitchFamily="34" charset="0"/>
                <a:cs typeface="Calibri Light" panose="020F0302020204030204" pitchFamily="34" charset="0"/>
              </a:rPr>
              <a:t>εκδηλώσεις</a:t>
            </a:r>
            <a:r>
              <a:rPr lang="el-GR" sz="2400" dirty="0">
                <a:latin typeface="Calibri Light" panose="020F0302020204030204" pitchFamily="34" charset="0"/>
                <a:cs typeface="Calibri Light" panose="020F0302020204030204" pitchFamily="34" charset="0"/>
              </a:rPr>
              <a:t>).</a:t>
            </a:r>
          </a:p>
          <a:p>
            <a:r>
              <a:rPr lang="el-GR" sz="2400" b="1" dirty="0">
                <a:latin typeface="Calibri Light" panose="020F0302020204030204" pitchFamily="34" charset="0"/>
                <a:cs typeface="Calibri Light" panose="020F0302020204030204" pitchFamily="34" charset="0"/>
              </a:rPr>
              <a:t>Λήψη αποφάσεων</a:t>
            </a:r>
            <a:r>
              <a:rPr lang="el-GR" sz="2400" dirty="0">
                <a:latin typeface="Calibri Light" panose="020F0302020204030204" pitchFamily="34" charset="0"/>
                <a:cs typeface="Calibri Light" panose="020F0302020204030204" pitchFamily="34" charset="0"/>
              </a:rPr>
              <a:t>: Συμμετοχή των γονέων στις σχολικές αποφάσεις για την ενεργοποίηση όλων των οικογενειών στο σχολείο (</a:t>
            </a:r>
            <a:r>
              <a:rPr lang="el-GR" sz="2400" i="1" dirty="0">
                <a:latin typeface="Calibri Light" panose="020F0302020204030204" pitchFamily="34" charset="0"/>
                <a:cs typeface="Calibri Light" panose="020F0302020204030204" pitchFamily="34" charset="0"/>
              </a:rPr>
              <a:t>τακτική συνεργασία Διεύθυνσης σχολικής μονάδας με ΔΣ συλλόγου γονέων</a:t>
            </a:r>
            <a:r>
              <a:rPr lang="el-GR" sz="2400" dirty="0">
                <a:latin typeface="Calibri Light" panose="020F0302020204030204" pitchFamily="34" charset="0"/>
                <a:cs typeface="Calibri Light" panose="020F0302020204030204" pitchFamily="34" charset="0"/>
              </a:rPr>
              <a:t>).</a:t>
            </a:r>
          </a:p>
          <a:p>
            <a:r>
              <a:rPr lang="el-GR" sz="2400" b="1" dirty="0">
                <a:latin typeface="Calibri Light" panose="020F0302020204030204" pitchFamily="34" charset="0"/>
                <a:cs typeface="Calibri Light" panose="020F0302020204030204" pitchFamily="34" charset="0"/>
              </a:rPr>
              <a:t>Συνεργασία με την Κοινότητα</a:t>
            </a:r>
            <a:r>
              <a:rPr lang="el-GR" sz="2400" dirty="0">
                <a:latin typeface="Calibri Light" panose="020F0302020204030204" pitchFamily="34" charset="0"/>
                <a:cs typeface="Calibri Light" panose="020F0302020204030204" pitchFamily="34" charset="0"/>
              </a:rPr>
              <a:t>: Συνδέστε κοινοτικούς «πόρους» για την ενίσχυση των οικογενειών, των σχολικών προγραμμάτων και της μάθησης των μαθητών (</a:t>
            </a:r>
            <a:r>
              <a:rPr lang="el-GR" sz="2400" i="1" dirty="0">
                <a:latin typeface="Calibri Light" panose="020F0302020204030204" pitchFamily="34" charset="0"/>
                <a:cs typeface="Calibri Light" panose="020F0302020204030204" pitchFamily="34" charset="0"/>
              </a:rPr>
              <a:t>συνεργασία με δομές της κοινότητας</a:t>
            </a:r>
            <a:r>
              <a:rPr lang="el-GR" sz="2400" dirty="0">
                <a:latin typeface="Calibri Light" panose="020F0302020204030204" pitchFamily="34" charset="0"/>
                <a:cs typeface="Calibri Light" panose="020F0302020204030204" pitchFamily="34" charset="0"/>
              </a:rPr>
              <a:t>).</a:t>
            </a:r>
          </a:p>
        </p:txBody>
      </p:sp>
      <p:sp>
        <p:nvSpPr>
          <p:cNvPr id="4" name="TextBox 3">
            <a:extLst>
              <a:ext uri="{FF2B5EF4-FFF2-40B4-BE49-F238E27FC236}">
                <a16:creationId xmlns:a16="http://schemas.microsoft.com/office/drawing/2014/main" id="{B504C939-92CC-48D8-AD97-7681BDEF0CDA}"/>
              </a:ext>
            </a:extLst>
          </p:cNvPr>
          <p:cNvSpPr txBox="1"/>
          <p:nvPr/>
        </p:nvSpPr>
        <p:spPr>
          <a:xfrm>
            <a:off x="282561" y="5942728"/>
            <a:ext cx="11153326" cy="646331"/>
          </a:xfrm>
          <a:prstGeom prst="rect">
            <a:avLst/>
          </a:prstGeom>
          <a:noFill/>
        </p:spPr>
        <p:txBody>
          <a:bodyPr wrap="square" rtlCol="0">
            <a:spAutoFit/>
          </a:bodyPr>
          <a:lstStyle/>
          <a:p>
            <a:r>
              <a:rPr lang="en-US" b="0" i="0" dirty="0">
                <a:solidFill>
                  <a:srgbClr val="2A2A2A"/>
                </a:solidFill>
                <a:effectLst/>
                <a:latin typeface="Lato" panose="020F0502020204030203" pitchFamily="34" charset="0"/>
              </a:rPr>
              <a:t>Epstein, J. L., et al. (2019). </a:t>
            </a:r>
            <a:r>
              <a:rPr lang="en-US" b="1" i="1" dirty="0">
                <a:solidFill>
                  <a:srgbClr val="002A4D"/>
                </a:solidFill>
                <a:effectLst/>
                <a:latin typeface="Lato" panose="020F0502020204030203" pitchFamily="34" charset="0"/>
                <a:hlinkClick r:id="rId2"/>
              </a:rPr>
              <a:t>School, Family, and Community Partnerships: Your Handbook for Action</a:t>
            </a:r>
            <a:r>
              <a:rPr lang="en-US" b="0" i="0" dirty="0">
                <a:solidFill>
                  <a:srgbClr val="2A2A2A"/>
                </a:solidFill>
                <a:effectLst/>
                <a:latin typeface="Lato" panose="020F0502020204030203" pitchFamily="34" charset="0"/>
              </a:rPr>
              <a:t> (</a:t>
            </a:r>
            <a:r>
              <a:rPr lang="en-US" dirty="0">
                <a:solidFill>
                  <a:srgbClr val="2A2A2A"/>
                </a:solidFill>
                <a:latin typeface="Lato" panose="020F0502020204030203" pitchFamily="34" charset="0"/>
              </a:rPr>
              <a:t>4</a:t>
            </a:r>
            <a:r>
              <a:rPr lang="en-US" b="0" i="0" dirty="0">
                <a:solidFill>
                  <a:srgbClr val="2A2A2A"/>
                </a:solidFill>
                <a:effectLst/>
                <a:latin typeface="Lato" panose="020F0502020204030203" pitchFamily="34" charset="0"/>
              </a:rPr>
              <a:t>th edition). Thousand Oaks, CA: Corwin Press.   </a:t>
            </a:r>
            <a:endParaRPr lang="en-US" dirty="0"/>
          </a:p>
        </p:txBody>
      </p:sp>
    </p:spTree>
    <p:extLst>
      <p:ext uri="{BB962C8B-B14F-4D97-AF65-F5344CB8AC3E}">
        <p14:creationId xmlns:p14="http://schemas.microsoft.com/office/powerpoint/2010/main" val="6342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5F1883E-CDF2-F04C-823D-FF148951B14F}"/>
              </a:ext>
            </a:extLst>
          </p:cNvPr>
          <p:cNvSpPr>
            <a:spLocks noGrp="1"/>
          </p:cNvSpPr>
          <p:nvPr>
            <p:ph idx="1"/>
          </p:nvPr>
        </p:nvSpPr>
        <p:spPr>
          <a:xfrm>
            <a:off x="1105857" y="1791027"/>
            <a:ext cx="10149503" cy="4081054"/>
          </a:xfrm>
        </p:spPr>
        <p:txBody>
          <a:bodyPr>
            <a:normAutofit/>
          </a:bodyPr>
          <a:lstStyle/>
          <a:p>
            <a:r>
              <a:rPr lang="el-GR" sz="2400" b="1" dirty="0">
                <a:latin typeface="Calibri Light" panose="020F0302020204030204" pitchFamily="34" charset="0"/>
                <a:cs typeface="Calibri Light" panose="020F0302020204030204" pitchFamily="34" charset="0"/>
              </a:rPr>
              <a:t>Γονείς</a:t>
            </a:r>
            <a:r>
              <a:rPr lang="el-GR" sz="2400" dirty="0">
                <a:latin typeface="Calibri Light" panose="020F0302020204030204" pitchFamily="34" charset="0"/>
                <a:cs typeface="Calibri Light" panose="020F0302020204030204" pitchFamily="34" charset="0"/>
              </a:rPr>
              <a:t>: Καλλιέργεια δεξιοτήτων στους γονείς ώστε να αξιοποιήσουν το δυναμικό τους. Προσφορά υποστήριξης για να βοηθηθούν οι οικογένειες στην υποστήριξη των παιδιών τους.</a:t>
            </a:r>
          </a:p>
          <a:p>
            <a:r>
              <a:rPr lang="el-GR" sz="2400" b="1" dirty="0">
                <a:latin typeface="Calibri Light" panose="020F0302020204030204" pitchFamily="34" charset="0"/>
                <a:cs typeface="Calibri Light" panose="020F0302020204030204" pitchFamily="34" charset="0"/>
              </a:rPr>
              <a:t>Επικοινωνία</a:t>
            </a:r>
            <a:r>
              <a:rPr lang="el-GR" sz="2400" dirty="0">
                <a:latin typeface="Calibri Light" panose="020F0302020204030204" pitchFamily="34" charset="0"/>
                <a:cs typeface="Calibri Light" panose="020F0302020204030204" pitchFamily="34" charset="0"/>
              </a:rPr>
              <a:t>: Σχεδιάστε και αναπτύξτε εφαρμόσιμες μεθόδους αμφίδρομης επικοινωνίας που εστιάζουν στη μάθηση του παιδιού, για παράδειγμα μεθόδους επικοινωνίας που θα βοηθήσουν στην υποστήριξη των παιδιών.</a:t>
            </a:r>
          </a:p>
          <a:p>
            <a:r>
              <a:rPr lang="el-GR" sz="2400" b="1" dirty="0">
                <a:latin typeface="Calibri Light" panose="020F0302020204030204" pitchFamily="34" charset="0"/>
                <a:cs typeface="Calibri Light" panose="020F0302020204030204" pitchFamily="34" charset="0"/>
              </a:rPr>
              <a:t>Μάθηση στο σπίτι</a:t>
            </a:r>
            <a:r>
              <a:rPr lang="el-GR" sz="2400" dirty="0">
                <a:latin typeface="Calibri Light" panose="020F0302020204030204" pitchFamily="34" charset="0"/>
                <a:cs typeface="Calibri Light" panose="020F0302020204030204" pitchFamily="34" charset="0"/>
              </a:rPr>
              <a:t>: Παρέχετε τρόπους για τις οικογένειες ώστε να αναπτύξουν στρατηγικές μελέτης και να υποστηρίξουν τη μελέτη των παιδιών τους.</a:t>
            </a:r>
          </a:p>
        </p:txBody>
      </p:sp>
      <p:sp>
        <p:nvSpPr>
          <p:cNvPr id="6" name="Τίτλος 1">
            <a:extLst>
              <a:ext uri="{FF2B5EF4-FFF2-40B4-BE49-F238E27FC236}">
                <a16:creationId xmlns:a16="http://schemas.microsoft.com/office/drawing/2014/main" id="{7CF135C4-A1B3-7188-FDB0-E0ED5057EE53}"/>
              </a:ext>
            </a:extLst>
          </p:cNvPr>
          <p:cNvSpPr>
            <a:spLocks noGrp="1"/>
          </p:cNvSpPr>
          <p:nvPr>
            <p:ph type="title"/>
          </p:nvPr>
        </p:nvSpPr>
        <p:spPr>
          <a:xfrm>
            <a:off x="1166847" y="268941"/>
            <a:ext cx="10648636" cy="1625660"/>
          </a:xfrm>
        </p:spPr>
        <p:txBody>
          <a:bodyPr>
            <a:noAutofit/>
          </a:bodyPr>
          <a:lstStyle/>
          <a:p>
            <a:r>
              <a:rPr lang="en-US" sz="4000" dirty="0"/>
              <a:t>Joyce Epstein</a:t>
            </a:r>
            <a:r>
              <a:rPr lang="el-GR" sz="4000" dirty="0"/>
              <a:t> Τα «Έξι κρίσιμα σημεία» για τη</a:t>
            </a:r>
            <a:r>
              <a:rPr lang="en-US" sz="4000" dirty="0"/>
              <a:t> </a:t>
            </a:r>
            <a:r>
              <a:rPr lang="el-GR" sz="4000" dirty="0"/>
              <a:t>Συνεργασία Οικογένειας-σχολείου-κοινότητας</a:t>
            </a:r>
          </a:p>
        </p:txBody>
      </p:sp>
      <p:sp>
        <p:nvSpPr>
          <p:cNvPr id="2" name="TextBox 1">
            <a:extLst>
              <a:ext uri="{FF2B5EF4-FFF2-40B4-BE49-F238E27FC236}">
                <a16:creationId xmlns:a16="http://schemas.microsoft.com/office/drawing/2014/main" id="{113C7E0E-4C15-D8A3-8FAA-AB156DD7536C}"/>
              </a:ext>
            </a:extLst>
          </p:cNvPr>
          <p:cNvSpPr txBox="1"/>
          <p:nvPr/>
        </p:nvSpPr>
        <p:spPr>
          <a:xfrm>
            <a:off x="235468" y="6131102"/>
            <a:ext cx="11153326" cy="646331"/>
          </a:xfrm>
          <a:prstGeom prst="rect">
            <a:avLst/>
          </a:prstGeom>
          <a:noFill/>
        </p:spPr>
        <p:txBody>
          <a:bodyPr wrap="square" rtlCol="0">
            <a:spAutoFit/>
          </a:bodyPr>
          <a:lstStyle/>
          <a:p>
            <a:r>
              <a:rPr lang="en-US" b="0" i="0" dirty="0">
                <a:solidFill>
                  <a:srgbClr val="2A2A2A"/>
                </a:solidFill>
                <a:effectLst/>
                <a:latin typeface="Lato" panose="020F0502020204030203" pitchFamily="34" charset="0"/>
              </a:rPr>
              <a:t>Epstein, J. L., et al. (2019). </a:t>
            </a:r>
            <a:r>
              <a:rPr lang="en-US" b="1" i="1" dirty="0">
                <a:solidFill>
                  <a:srgbClr val="002A4D"/>
                </a:solidFill>
                <a:effectLst/>
                <a:latin typeface="Lato" panose="020F0502020204030203" pitchFamily="34" charset="0"/>
                <a:hlinkClick r:id="rId2"/>
              </a:rPr>
              <a:t>School, Family, and Community Partnerships: Your Handbook for Action</a:t>
            </a:r>
            <a:r>
              <a:rPr lang="en-US" b="0" i="0" dirty="0">
                <a:solidFill>
                  <a:srgbClr val="2A2A2A"/>
                </a:solidFill>
                <a:effectLst/>
                <a:latin typeface="Lato" panose="020F0502020204030203" pitchFamily="34" charset="0"/>
              </a:rPr>
              <a:t> (</a:t>
            </a:r>
            <a:r>
              <a:rPr lang="en-US" dirty="0">
                <a:solidFill>
                  <a:srgbClr val="2A2A2A"/>
                </a:solidFill>
                <a:latin typeface="Lato" panose="020F0502020204030203" pitchFamily="34" charset="0"/>
              </a:rPr>
              <a:t>4</a:t>
            </a:r>
            <a:r>
              <a:rPr lang="en-US" b="0" i="0" dirty="0">
                <a:solidFill>
                  <a:srgbClr val="2A2A2A"/>
                </a:solidFill>
                <a:effectLst/>
                <a:latin typeface="Lato" panose="020F0502020204030203" pitchFamily="34" charset="0"/>
              </a:rPr>
              <a:t>th edition). Thousand Oaks, CA: Corwin Press.   </a:t>
            </a:r>
            <a:endParaRPr lang="en-US" dirty="0"/>
          </a:p>
        </p:txBody>
      </p:sp>
    </p:spTree>
    <p:extLst>
      <p:ext uri="{BB962C8B-B14F-4D97-AF65-F5344CB8AC3E}">
        <p14:creationId xmlns:p14="http://schemas.microsoft.com/office/powerpoint/2010/main" val="1304371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61601B-D0E3-4B40-94FC-D64F4B8ACF9B}"/>
              </a:ext>
            </a:extLst>
          </p:cNvPr>
          <p:cNvSpPr>
            <a:spLocks noGrp="1"/>
          </p:cNvSpPr>
          <p:nvPr>
            <p:ph type="title"/>
          </p:nvPr>
        </p:nvSpPr>
        <p:spPr>
          <a:xfrm>
            <a:off x="1371600" y="685800"/>
            <a:ext cx="9601200" cy="698863"/>
          </a:xfrm>
        </p:spPr>
        <p:txBody>
          <a:bodyPr>
            <a:normAutofit fontScale="90000"/>
          </a:bodyPr>
          <a:lstStyle/>
          <a:p>
            <a:r>
              <a:rPr lang="el-GR" dirty="0" err="1"/>
              <a:t>Πηγ</a:t>
            </a:r>
            <a:r>
              <a:rPr lang="en-US" dirty="0" err="1"/>
              <a:t>έ</a:t>
            </a:r>
            <a:r>
              <a:rPr lang="el-GR" dirty="0"/>
              <a:t>ς</a:t>
            </a:r>
          </a:p>
        </p:txBody>
      </p:sp>
      <p:sp>
        <p:nvSpPr>
          <p:cNvPr id="3" name="Θέση περιεχομένου 2">
            <a:extLst>
              <a:ext uri="{FF2B5EF4-FFF2-40B4-BE49-F238E27FC236}">
                <a16:creationId xmlns:a16="http://schemas.microsoft.com/office/drawing/2014/main" id="{CD53E46C-974F-124B-9484-F10B03F974B1}"/>
              </a:ext>
            </a:extLst>
          </p:cNvPr>
          <p:cNvSpPr>
            <a:spLocks noGrp="1"/>
          </p:cNvSpPr>
          <p:nvPr>
            <p:ph idx="1"/>
          </p:nvPr>
        </p:nvSpPr>
        <p:spPr>
          <a:xfrm>
            <a:off x="1371600" y="1541417"/>
            <a:ext cx="9601200" cy="4746172"/>
          </a:xfrm>
        </p:spPr>
        <p:txBody>
          <a:bodyPr>
            <a:normAutofit fontScale="70000" lnSpcReduction="20000"/>
          </a:bodyPr>
          <a:lstStyle/>
          <a:p>
            <a:pPr>
              <a:buNone/>
            </a:pPr>
            <a:r>
              <a:rPr lang="en-US" dirty="0"/>
              <a:t>Dixon, A. (1992). Parents: Full partners in the decision-making process. </a:t>
            </a:r>
            <a:r>
              <a:rPr lang="en-US" i="1" dirty="0"/>
              <a:t>NASSP </a:t>
            </a:r>
            <a:r>
              <a:rPr lang="en-US" i="1" dirty="0" err="1"/>
              <a:t>Bulletiv</a:t>
            </a:r>
            <a:r>
              <a:rPr lang="en-US" i="1" dirty="0"/>
              <a:t>, 76</a:t>
            </a:r>
            <a:r>
              <a:rPr lang="en-US" dirty="0"/>
              <a:t>(543), 15-18.</a:t>
            </a:r>
          </a:p>
          <a:p>
            <a:pPr>
              <a:buNone/>
            </a:pPr>
            <a:r>
              <a:rPr lang="en-US" dirty="0"/>
              <a:t>Eccles, J.S. &amp; Harold, R.D. (1993). Parent school involvement during the early adolescent years. </a:t>
            </a:r>
            <a:r>
              <a:rPr lang="en-US" i="1" dirty="0"/>
              <a:t>Teacher College Record, 94</a:t>
            </a:r>
            <a:r>
              <a:rPr lang="en-US" dirty="0"/>
              <a:t>(3), 568-587.</a:t>
            </a:r>
            <a:endParaRPr lang="el-GR" dirty="0"/>
          </a:p>
          <a:p>
            <a:pPr>
              <a:buNone/>
            </a:pPr>
            <a:r>
              <a:rPr lang="en-US" dirty="0"/>
              <a:t>Epstein, J.</a:t>
            </a:r>
            <a:r>
              <a:rPr lang="el-GR" dirty="0"/>
              <a:t>,</a:t>
            </a:r>
            <a:r>
              <a:rPr lang="en-US" dirty="0"/>
              <a:t> Sanders, M.</a:t>
            </a:r>
            <a:r>
              <a:rPr lang="el-GR" dirty="0"/>
              <a:t>,</a:t>
            </a:r>
            <a:r>
              <a:rPr lang="en-US" dirty="0"/>
              <a:t> Simon, B.</a:t>
            </a:r>
            <a:r>
              <a:rPr lang="el-GR" dirty="0"/>
              <a:t>, </a:t>
            </a:r>
            <a:r>
              <a:rPr lang="en-US" dirty="0"/>
              <a:t>Salinas, K</a:t>
            </a:r>
            <a:r>
              <a:rPr lang="el-GR" dirty="0"/>
              <a:t>.,</a:t>
            </a:r>
            <a:r>
              <a:rPr lang="en-US" dirty="0"/>
              <a:t> </a:t>
            </a:r>
            <a:r>
              <a:rPr lang="en-US" dirty="0" err="1"/>
              <a:t>Jansorn</a:t>
            </a:r>
            <a:r>
              <a:rPr lang="en-US" dirty="0"/>
              <a:t>, N</a:t>
            </a:r>
            <a:r>
              <a:rPr lang="el-GR" dirty="0"/>
              <a:t>.,</a:t>
            </a:r>
            <a:r>
              <a:rPr lang="en-US" dirty="0"/>
              <a:t> Van</a:t>
            </a:r>
            <a:r>
              <a:rPr lang="el-GR" dirty="0"/>
              <a:t> </a:t>
            </a:r>
            <a:r>
              <a:rPr lang="en-US" dirty="0" err="1"/>
              <a:t>Voorhis</a:t>
            </a:r>
            <a:r>
              <a:rPr lang="en-US" dirty="0"/>
              <a:t>, F.</a:t>
            </a:r>
            <a:r>
              <a:rPr lang="el-GR" dirty="0"/>
              <a:t>, (2002). </a:t>
            </a:r>
            <a:r>
              <a:rPr lang="en-US" dirty="0"/>
              <a:t>School, Family, and Community Partnerships: Your Handbook for</a:t>
            </a:r>
            <a:r>
              <a:rPr lang="el-GR" dirty="0"/>
              <a:t> </a:t>
            </a:r>
            <a:r>
              <a:rPr lang="en-US" dirty="0"/>
              <a:t>Action</a:t>
            </a:r>
            <a:r>
              <a:rPr lang="el-GR" dirty="0"/>
              <a:t> (2</a:t>
            </a:r>
            <a:r>
              <a:rPr lang="en-US" dirty="0" err="1"/>
              <a:t>nd</a:t>
            </a:r>
            <a:r>
              <a:rPr lang="en-US" dirty="0"/>
              <a:t> Edition</a:t>
            </a:r>
            <a:r>
              <a:rPr lang="el-GR" dirty="0"/>
              <a:t>)</a:t>
            </a:r>
            <a:r>
              <a:rPr lang="en-US" dirty="0"/>
              <a:t>.</a:t>
            </a:r>
            <a:r>
              <a:rPr lang="el-GR" dirty="0"/>
              <a:t> </a:t>
            </a:r>
            <a:r>
              <a:rPr lang="en-US" dirty="0"/>
              <a:t>Thousand Oaks (CA): Corwin Press [</a:t>
            </a:r>
            <a:r>
              <a:rPr lang="en-US" dirty="0">
                <a:hlinkClick r:id="rId2"/>
              </a:rPr>
              <a:t>https://www.govinfo.gov/content/pkg/ERIC-ED467082/pdf/ERIC-ED467082.pdf</a:t>
            </a:r>
            <a:r>
              <a:rPr lang="el-GR" dirty="0"/>
              <a:t> </a:t>
            </a:r>
            <a:r>
              <a:rPr lang="en-US" dirty="0"/>
              <a:t>]</a:t>
            </a:r>
          </a:p>
          <a:p>
            <a:pPr>
              <a:buNone/>
            </a:pPr>
            <a:r>
              <a:rPr lang="en-US" dirty="0"/>
              <a:t>Epstein</a:t>
            </a:r>
            <a:r>
              <a:rPr lang="el-GR" dirty="0"/>
              <a:t>, </a:t>
            </a:r>
            <a:r>
              <a:rPr lang="en-US" dirty="0"/>
              <a:t>J., (1995). School-Family-Community Partnerships: Caring for the Children We Share. </a:t>
            </a:r>
            <a:r>
              <a:rPr lang="en-US" i="1" dirty="0"/>
              <a:t>Phi Delta </a:t>
            </a:r>
            <a:r>
              <a:rPr lang="en-US" i="1" dirty="0" err="1"/>
              <a:t>Kappan</a:t>
            </a:r>
            <a:r>
              <a:rPr lang="en-US" i="1" dirty="0"/>
              <a:t> 76 </a:t>
            </a:r>
            <a:r>
              <a:rPr lang="en-US" dirty="0"/>
              <a:t>(9): 701- 712. </a:t>
            </a:r>
            <a:r>
              <a:rPr lang="en-US" dirty="0">
                <a:hlinkClick r:id="rId3"/>
              </a:rPr>
              <a:t>https://jreadingclass.files.wordpress.com/2014/08/school-family-community-partnerships.pdf</a:t>
            </a:r>
            <a:r>
              <a:rPr lang="en-US" dirty="0"/>
              <a:t>  </a:t>
            </a:r>
          </a:p>
          <a:p>
            <a:pPr>
              <a:buNone/>
            </a:pPr>
            <a:r>
              <a:rPr lang="en-US" dirty="0"/>
              <a:t>Henderson , A. &amp; </a:t>
            </a:r>
            <a:r>
              <a:rPr lang="en-US" dirty="0" err="1"/>
              <a:t>Berla</a:t>
            </a:r>
            <a:r>
              <a:rPr lang="en-US" dirty="0"/>
              <a:t>, N. (1994). </a:t>
            </a:r>
            <a:r>
              <a:rPr lang="en-US" i="1" dirty="0"/>
              <a:t>A new generation of evidence: The family is critical to student achievement</a:t>
            </a:r>
            <a:r>
              <a:rPr lang="en-US" dirty="0"/>
              <a:t>. Columbia, MD: National Committee for Citizens of Education. </a:t>
            </a:r>
          </a:p>
          <a:p>
            <a:pPr>
              <a:buNone/>
            </a:pPr>
            <a:r>
              <a:rPr lang="en-US" dirty="0"/>
              <a:t>Henderson , A. &amp; Mapp, K. (2002). </a:t>
            </a:r>
            <a:r>
              <a:rPr lang="en-US" i="1" dirty="0"/>
              <a:t>A new wave of evidence: The impact of school, family and community connections on Student Achievement</a:t>
            </a:r>
            <a:r>
              <a:rPr lang="en-US" dirty="0"/>
              <a:t>. Austin, Texas: National Center for Family and Community Connections with Schools. </a:t>
            </a:r>
            <a:r>
              <a:rPr lang="en-US" dirty="0">
                <a:hlinkClick r:id="rId4"/>
              </a:rPr>
              <a:t>https://www.sedl.org/connections/resources/evidence.pdf</a:t>
            </a:r>
            <a:r>
              <a:rPr lang="en-US" dirty="0"/>
              <a:t> </a:t>
            </a:r>
          </a:p>
          <a:p>
            <a:pPr>
              <a:buNone/>
            </a:pPr>
            <a:r>
              <a:rPr lang="en-US" dirty="0" err="1"/>
              <a:t>Jeynes</a:t>
            </a:r>
            <a:r>
              <a:rPr lang="en-US" dirty="0"/>
              <a:t>, W.H.  (2005).  A meta-analysis of the relation of parental involvement to urban elementary school student academic achievement.  </a:t>
            </a:r>
            <a:r>
              <a:rPr lang="en-US" i="1" dirty="0"/>
              <a:t>Urban Education: 40</a:t>
            </a:r>
            <a:r>
              <a:rPr lang="en-US" dirty="0"/>
              <a:t>(3), 237-269.</a:t>
            </a:r>
          </a:p>
          <a:p>
            <a:pPr>
              <a:buNone/>
            </a:pPr>
            <a:r>
              <a:rPr lang="en-US" dirty="0" err="1"/>
              <a:t>Jeynes</a:t>
            </a:r>
            <a:r>
              <a:rPr lang="en-US" dirty="0"/>
              <a:t>, W.H.  (2007) The relationship between parental involvement and urban secondary school student academic achievement; A meta-analysis.  </a:t>
            </a:r>
            <a:r>
              <a:rPr lang="en-US" i="1" dirty="0"/>
              <a:t>Urban Education:  42</a:t>
            </a:r>
            <a:r>
              <a:rPr lang="en-US" dirty="0"/>
              <a:t>(1),  82-110 </a:t>
            </a:r>
            <a:r>
              <a:rPr lang="en-US" dirty="0">
                <a:hlinkClick r:id="rId5"/>
              </a:rPr>
              <a:t>http://citeseerx.ist.psu.edu/viewdoc/download?doi=10.1.1.843.5835&amp;rep=rep1&amp;type=pdf</a:t>
            </a:r>
            <a:r>
              <a:rPr lang="en-US" dirty="0"/>
              <a:t> </a:t>
            </a:r>
          </a:p>
          <a:p>
            <a:pPr>
              <a:buNone/>
            </a:pPr>
            <a:r>
              <a:rPr lang="en-US" dirty="0" err="1"/>
              <a:t>Wanat</a:t>
            </a:r>
            <a:r>
              <a:rPr lang="en-US" dirty="0"/>
              <a:t>, C. (1992, April).  Meeting the needs of single-parent children: School and parent views differ. </a:t>
            </a:r>
            <a:r>
              <a:rPr lang="en-US" i="1" dirty="0"/>
              <a:t>NASSP Bulletin, 76</a:t>
            </a:r>
            <a:r>
              <a:rPr lang="en-US" dirty="0"/>
              <a:t>(543), 43-48. </a:t>
            </a:r>
          </a:p>
        </p:txBody>
      </p:sp>
    </p:spTree>
    <p:extLst>
      <p:ext uri="{BB962C8B-B14F-4D97-AF65-F5344CB8AC3E}">
        <p14:creationId xmlns:p14="http://schemas.microsoft.com/office/powerpoint/2010/main" val="2215910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12BAD6-C2BB-4DF6-A972-42D79640A95D}"/>
              </a:ext>
            </a:extLst>
          </p:cNvPr>
          <p:cNvSpPr>
            <a:spLocks noGrp="1"/>
          </p:cNvSpPr>
          <p:nvPr>
            <p:ph type="title"/>
          </p:nvPr>
        </p:nvSpPr>
        <p:spPr/>
        <p:txBody>
          <a:bodyPr/>
          <a:lstStyle/>
          <a:p>
            <a:r>
              <a:rPr lang="el-GR" dirty="0"/>
              <a:t>Ευχαριστώ για την προσοχή σας!</a:t>
            </a:r>
            <a:endParaRPr lang="en-US" dirty="0"/>
          </a:p>
        </p:txBody>
      </p:sp>
      <p:sp>
        <p:nvSpPr>
          <p:cNvPr id="6" name="Text Placeholder 5">
            <a:extLst>
              <a:ext uri="{FF2B5EF4-FFF2-40B4-BE49-F238E27FC236}">
                <a16:creationId xmlns:a16="http://schemas.microsoft.com/office/drawing/2014/main" id="{3F08C0E0-2BD3-4802-BAC1-AD78C37939CB}"/>
              </a:ext>
            </a:extLst>
          </p:cNvPr>
          <p:cNvSpPr>
            <a:spLocks noGrp="1"/>
          </p:cNvSpPr>
          <p:nvPr>
            <p:ph type="body" sz="half" idx="2"/>
          </p:nvPr>
        </p:nvSpPr>
        <p:spPr>
          <a:xfrm>
            <a:off x="0" y="7399245"/>
            <a:ext cx="45719" cy="1097019"/>
          </a:xfrm>
        </p:spPr>
        <p:txBody>
          <a:bodyPr>
            <a:normAutofit fontScale="25000" lnSpcReduction="20000"/>
          </a:bodyPr>
          <a:lstStyle/>
          <a:p>
            <a:r>
              <a:rPr lang="el-GR" dirty="0"/>
              <a:t>Βασίλης Κωτούλας</a:t>
            </a:r>
          </a:p>
          <a:p>
            <a:r>
              <a:rPr lang="en-US" dirty="0">
                <a:hlinkClick r:id="rId2"/>
              </a:rPr>
              <a:t>vaskotoulas@sch.gr</a:t>
            </a:r>
            <a:r>
              <a:rPr lang="en-US" dirty="0"/>
              <a:t> </a:t>
            </a:r>
          </a:p>
          <a:p>
            <a:endParaRPr lang="el-GR" dirty="0"/>
          </a:p>
          <a:p>
            <a:endParaRPr lang="el-GR" dirty="0"/>
          </a:p>
          <a:p>
            <a:endParaRPr lang="el-GR" dirty="0"/>
          </a:p>
          <a:p>
            <a:endParaRPr lang="en-US" dirty="0"/>
          </a:p>
        </p:txBody>
      </p:sp>
      <p:pic>
        <p:nvPicPr>
          <p:cNvPr id="1026" name="Picture 2">
            <a:extLst>
              <a:ext uri="{FF2B5EF4-FFF2-40B4-BE49-F238E27FC236}">
                <a16:creationId xmlns:a16="http://schemas.microsoft.com/office/drawing/2014/main" id="{1F1CC4FC-2712-4C6F-AE59-A7EA41DE40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9909" y="792363"/>
            <a:ext cx="6096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8" name="Υπότιτλος 2">
            <a:extLst>
              <a:ext uri="{FF2B5EF4-FFF2-40B4-BE49-F238E27FC236}">
                <a16:creationId xmlns:a16="http://schemas.microsoft.com/office/drawing/2014/main" id="{FDA989C7-CF23-4981-BDC5-B22435E72DE7}"/>
              </a:ext>
            </a:extLst>
          </p:cNvPr>
          <p:cNvSpPr txBox="1">
            <a:spLocks/>
          </p:cNvSpPr>
          <p:nvPr/>
        </p:nvSpPr>
        <p:spPr>
          <a:xfrm>
            <a:off x="6431633" y="4572002"/>
            <a:ext cx="5364936" cy="1730497"/>
          </a:xfrm>
          <a:prstGeom prst="rect">
            <a:avLst/>
          </a:prstGeom>
          <a:solidFill>
            <a:schemeClr val="bg1">
              <a:lumMod val="75000"/>
            </a:schemeClr>
          </a:solidFill>
        </p:spPr>
        <p:txBody>
          <a:bodyPr vert="horz" lIns="91440" tIns="45720" rIns="91440" bIns="45720" rtlCol="0" anchor="t">
            <a:normAutofit/>
          </a:bodyPr>
          <a:lstStyle>
            <a:lvl1pPr marL="0" indent="0" algn="l" defTabSz="914400" rtl="0" eaLnBrk="1" latinLnBrk="0" hangingPunct="1">
              <a:lnSpc>
                <a:spcPct val="110000"/>
              </a:lnSpc>
              <a:spcBef>
                <a:spcPts val="400"/>
              </a:spcBef>
              <a:spcAft>
                <a:spcPts val="400"/>
              </a:spcAft>
              <a:buClrTx/>
              <a:buFont typeface="Arial" panose="020B0604020202020204" pitchFamily="34" charset="0"/>
              <a:buNone/>
              <a:defRPr sz="3200" kern="1200">
                <a:solidFill>
                  <a:schemeClr val="bg1">
                    <a:lumMod val="85000"/>
                    <a:lumOff val="15000"/>
                  </a:schemeClr>
                </a:solidFill>
                <a:latin typeface="+mn-lt"/>
                <a:ea typeface="+mn-ea"/>
                <a:cs typeface="+mn-cs"/>
              </a:defRPr>
            </a:lvl1pPr>
            <a:lvl2pPr marL="457200" indent="0" algn="l" defTabSz="914400" rtl="0" eaLnBrk="1" latinLnBrk="0" hangingPunct="1">
              <a:lnSpc>
                <a:spcPct val="110000"/>
              </a:lnSpc>
              <a:spcBef>
                <a:spcPts val="400"/>
              </a:spcBef>
              <a:spcAft>
                <a:spcPts val="400"/>
              </a:spcAft>
              <a:buClrTx/>
              <a:buFont typeface="Arial" panose="020B0604020202020204" pitchFamily="34" charset="0"/>
              <a:buNone/>
              <a:defRPr sz="2800" i="1" kern="1200">
                <a:solidFill>
                  <a:schemeClr val="tx1">
                    <a:lumMod val="85000"/>
                    <a:lumOff val="15000"/>
                  </a:schemeClr>
                </a:solidFill>
                <a:latin typeface="+mn-lt"/>
                <a:ea typeface="+mn-ea"/>
                <a:cs typeface="+mn-cs"/>
              </a:defRPr>
            </a:lvl2pPr>
            <a:lvl3pPr marL="914400" indent="0" algn="l" defTabSz="914400" rtl="0" eaLnBrk="1" latinLnBrk="0" hangingPunct="1">
              <a:lnSpc>
                <a:spcPct val="110000"/>
              </a:lnSpc>
              <a:spcBef>
                <a:spcPts val="400"/>
              </a:spcBef>
              <a:spcAft>
                <a:spcPts val="400"/>
              </a:spcAft>
              <a:buClrTx/>
              <a:buFont typeface="Arial" panose="020B0604020202020204" pitchFamily="34" charset="0"/>
              <a:buNone/>
              <a:defRPr sz="2400" kern="1200">
                <a:solidFill>
                  <a:schemeClr val="tx1">
                    <a:lumMod val="85000"/>
                    <a:lumOff val="15000"/>
                  </a:schemeClr>
                </a:solidFill>
                <a:latin typeface="+mn-lt"/>
                <a:ea typeface="+mn-ea"/>
                <a:cs typeface="+mn-cs"/>
              </a:defRPr>
            </a:lvl3pPr>
            <a:lvl4pPr marL="1371600" indent="0" algn="l"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4pPr>
            <a:lvl5pPr marL="1828800" indent="0" algn="l" defTabSz="914400" rtl="0" eaLnBrk="1" latinLnBrk="0" hangingPunct="1">
              <a:lnSpc>
                <a:spcPct val="110000"/>
              </a:lnSpc>
              <a:spcBef>
                <a:spcPts val="400"/>
              </a:spcBef>
              <a:spcAft>
                <a:spcPts val="400"/>
              </a:spcAft>
              <a:buClrTx/>
              <a:buFont typeface="Arial" panose="020B0604020202020204" pitchFamily="34" charset="0"/>
              <a:buNone/>
              <a:defRPr sz="2000" kern="1200">
                <a:solidFill>
                  <a:schemeClr val="tx1">
                    <a:lumMod val="85000"/>
                    <a:lumOff val="1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gn="ctr"/>
            <a:r>
              <a:rPr lang="el-GR" dirty="0">
                <a:solidFill>
                  <a:schemeClr val="tx2"/>
                </a:solidFill>
                <a:latin typeface="Candara Light" panose="020E0502030303020204" pitchFamily="34" charset="0"/>
              </a:rPr>
              <a:t>Βασίλειος Κωτούλας</a:t>
            </a:r>
          </a:p>
          <a:p>
            <a:pPr algn="ctr"/>
            <a:r>
              <a:rPr lang="en-US" b="1" dirty="0">
                <a:solidFill>
                  <a:schemeClr val="tx2"/>
                </a:solidFill>
                <a:latin typeface="Perpetua"/>
                <a:hlinkClick r:id="rId2"/>
              </a:rPr>
              <a:t>vaskotoulas@</a:t>
            </a:r>
            <a:r>
              <a:rPr lang="en-US" b="1">
                <a:solidFill>
                  <a:schemeClr val="tx2"/>
                </a:solidFill>
                <a:latin typeface="Perpetua"/>
                <a:hlinkClick r:id="rId2"/>
              </a:rPr>
              <a:t>sch.gr</a:t>
            </a:r>
            <a:r>
              <a:rPr lang="en-US" b="1">
                <a:solidFill>
                  <a:schemeClr val="tx2"/>
                </a:solidFill>
                <a:latin typeface="Perpetua"/>
              </a:rPr>
              <a:t>  </a:t>
            </a:r>
            <a:endParaRPr lang="el-GR" b="1" dirty="0">
              <a:solidFill>
                <a:schemeClr val="tx2"/>
              </a:solidFill>
              <a:latin typeface="Cambria"/>
            </a:endParaRPr>
          </a:p>
        </p:txBody>
      </p:sp>
    </p:spTree>
    <p:extLst>
      <p:ext uri="{BB962C8B-B14F-4D97-AF65-F5344CB8AC3E}">
        <p14:creationId xmlns:p14="http://schemas.microsoft.com/office/powerpoint/2010/main" val="2393891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6B43C-B4DF-4D1D-94C1-AB28F18910F9}"/>
              </a:ext>
            </a:extLst>
          </p:cNvPr>
          <p:cNvSpPr>
            <a:spLocks noGrp="1"/>
          </p:cNvSpPr>
          <p:nvPr>
            <p:ph type="title"/>
          </p:nvPr>
        </p:nvSpPr>
        <p:spPr/>
        <p:txBody>
          <a:bodyPr>
            <a:normAutofit/>
          </a:bodyPr>
          <a:lstStyle/>
          <a:p>
            <a:r>
              <a:rPr lang="el-GR" sz="4000" dirty="0">
                <a:latin typeface="Calibri Light" panose="020F0302020204030204" pitchFamily="34" charset="0"/>
                <a:cs typeface="Calibri Light" panose="020F0302020204030204" pitchFamily="34" charset="0"/>
              </a:rPr>
              <a:t>Από τον Νόμο Πλαίσιο 1566/1985 ως τον Νόμο 4547/2018</a:t>
            </a:r>
            <a:br>
              <a:rPr lang="el-GR" sz="4000" dirty="0">
                <a:latin typeface="Calibri Light" panose="020F0302020204030204" pitchFamily="34" charset="0"/>
                <a:cs typeface="Calibri Light" panose="020F0302020204030204" pitchFamily="34" charset="0"/>
              </a:rPr>
            </a:br>
            <a:r>
              <a:rPr lang="el-GR" sz="4000" dirty="0">
                <a:latin typeface="Calibri Light" panose="020F0302020204030204" pitchFamily="34" charset="0"/>
                <a:cs typeface="Calibri Light" panose="020F0302020204030204" pitchFamily="34" charset="0"/>
              </a:rPr>
              <a:t>και τον </a:t>
            </a:r>
            <a:br>
              <a:rPr lang="el-GR" sz="4000" dirty="0">
                <a:latin typeface="Calibri Light" panose="020F0302020204030204" pitchFamily="34" charset="0"/>
                <a:cs typeface="Calibri Light" panose="020F0302020204030204" pitchFamily="34" charset="0"/>
              </a:rPr>
            </a:br>
            <a:r>
              <a:rPr lang="el-GR" sz="4000" dirty="0">
                <a:latin typeface="Calibri Light" panose="020F0302020204030204" pitchFamily="34" charset="0"/>
                <a:cs typeface="Calibri Light" panose="020F0302020204030204" pitchFamily="34" charset="0"/>
              </a:rPr>
              <a:t>Νόμο 4823/2021</a:t>
            </a:r>
            <a:endParaRPr lang="en-US" sz="4000" dirty="0">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F4EE2A4A-F9AB-4642-9509-69308ECF4E75}"/>
              </a:ext>
            </a:extLst>
          </p:cNvPr>
          <p:cNvSpPr>
            <a:spLocks noGrp="1"/>
          </p:cNvSpPr>
          <p:nvPr>
            <p:ph idx="1"/>
          </p:nvPr>
        </p:nvSpPr>
        <p:spPr>
          <a:xfrm>
            <a:off x="5155665" y="523667"/>
            <a:ext cx="6245352" cy="5427953"/>
          </a:xfrm>
        </p:spPr>
        <p:txBody>
          <a:bodyPr>
            <a:normAutofit fontScale="92500" lnSpcReduction="10000"/>
          </a:bodyPr>
          <a:lstStyle/>
          <a:p>
            <a:r>
              <a:rPr lang="el-GR" dirty="0">
                <a:latin typeface="Calibri Light" panose="020F0302020204030204" pitchFamily="34" charset="0"/>
                <a:cs typeface="Calibri Light" panose="020F0302020204030204" pitchFamily="34" charset="0"/>
              </a:rPr>
              <a:t>Φιλοσοφία των τελευταίων νόμων που αφορούν στη λειτουργία του σχολείου και που υποστηρίζουν όλες/όλους τις/τους μαθήτριες/μαθητές που φοιτούν σε αυτό είναι η προώθηση και καλλιέργεια της συνεργασίας μεταξύ όλων των μελών της εκπαιδευτικής κοινότητας.</a:t>
            </a:r>
          </a:p>
          <a:p>
            <a:r>
              <a:rPr lang="el-GR" dirty="0">
                <a:latin typeface="Calibri Light" panose="020F0302020204030204" pitchFamily="34" charset="0"/>
                <a:cs typeface="Calibri Light" panose="020F0302020204030204" pitchFamily="34" charset="0"/>
              </a:rPr>
              <a:t> Στον 1566/1985 η συνεργασία μεταξύ των εκπαιδευτικών που διδάσκουν στην ίδια τάξη αναφέρεται ως πράξη που μπορεί να υλοποιηθεί στον χρόνο μεταξύ του τέλους του διδακτικού ωραρίου και του τέλους του εκπαιδευτικού ωραρίου.</a:t>
            </a:r>
          </a:p>
          <a:p>
            <a:r>
              <a:rPr lang="el-GR" dirty="0">
                <a:latin typeface="Calibri Light" panose="020F0302020204030204" pitchFamily="34" charset="0"/>
                <a:cs typeface="Calibri Light" panose="020F0302020204030204" pitchFamily="34" charset="0"/>
              </a:rPr>
              <a:t>Στους τελευταίους νόμους, 4547 &amp; 4823 η συνεργασία αναφέρεται 46 &amp; 101 φορές αντίστοιχα, καλύπτοντας σχεδόν κάθε ενέργεια μεταξύ κάθε εμπλεκόμενου προσώπου. Η συνεργασία μεταξύ όλων των μελών της εκπαιδευτικής κοινότητας αναδεικνύεται ως βασικό χαρακτηριστικό των ενεργειών του συμπεριληπτικού σχολείου.</a:t>
            </a:r>
          </a:p>
        </p:txBody>
      </p:sp>
    </p:spTree>
    <p:extLst>
      <p:ext uri="{BB962C8B-B14F-4D97-AF65-F5344CB8AC3E}">
        <p14:creationId xmlns:p14="http://schemas.microsoft.com/office/powerpoint/2010/main" val="3301415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AB271-4B2B-4C05-BBE8-621D905D7BE2}"/>
              </a:ext>
            </a:extLst>
          </p:cNvPr>
          <p:cNvSpPr>
            <a:spLocks noGrp="1"/>
          </p:cNvSpPr>
          <p:nvPr>
            <p:ph type="title"/>
          </p:nvPr>
        </p:nvSpPr>
        <p:spPr/>
        <p:txBody>
          <a:bodyPr>
            <a:normAutofit/>
          </a:bodyPr>
          <a:lstStyle/>
          <a:p>
            <a:r>
              <a:rPr lang="el-GR" sz="3200" dirty="0"/>
              <a:t>Η σχολική μονάδα αντιμετωπίζει τα προβλήματα ενεργοποιώντας όλους τους πόρους της</a:t>
            </a:r>
            <a:endParaRPr lang="en-US" sz="3200" dirty="0"/>
          </a:p>
        </p:txBody>
      </p:sp>
      <p:sp>
        <p:nvSpPr>
          <p:cNvPr id="3" name="Content Placeholder 2">
            <a:extLst>
              <a:ext uri="{FF2B5EF4-FFF2-40B4-BE49-F238E27FC236}">
                <a16:creationId xmlns:a16="http://schemas.microsoft.com/office/drawing/2014/main" id="{5BC80C36-B925-408F-907D-CC0BBDE7391B}"/>
              </a:ext>
            </a:extLst>
          </p:cNvPr>
          <p:cNvSpPr>
            <a:spLocks noGrp="1"/>
          </p:cNvSpPr>
          <p:nvPr>
            <p:ph idx="1"/>
          </p:nvPr>
        </p:nvSpPr>
        <p:spPr>
          <a:xfrm>
            <a:off x="5187696" y="758952"/>
            <a:ext cx="6245352" cy="4754880"/>
          </a:xfrm>
        </p:spPr>
        <p:txBody>
          <a:bodyPr>
            <a:normAutofit fontScale="92500" lnSpcReduction="20000"/>
          </a:bodyPr>
          <a:lstStyle/>
          <a:p>
            <a:r>
              <a:rPr lang="el-GR" dirty="0">
                <a:latin typeface="Calibri Light" panose="020F0302020204030204" pitchFamily="34" charset="0"/>
                <a:cs typeface="Calibri Light" panose="020F0302020204030204" pitchFamily="34" charset="0"/>
              </a:rPr>
              <a:t>Τα τελευταία χρόνια οι διαδικασίες που περιγράφονται στη νομοθεσία εκκινούν από την εμπιστοσύνη απέναντι στους εκπαιδευτικούς καθώς εκτιμάται πως οι συνεργατικές διαδικασίες που αναπτύσσονται στον σύλλογο διδασκόντων μπορούν να φέρουν θετικά αποτελέσματα.</a:t>
            </a:r>
            <a:endParaRPr lang="en-US" dirty="0">
              <a:latin typeface="Calibri Light" panose="020F0302020204030204" pitchFamily="34" charset="0"/>
              <a:cs typeface="Calibri Light" panose="020F0302020204030204" pitchFamily="34" charset="0"/>
            </a:endParaRPr>
          </a:p>
          <a:p>
            <a:r>
              <a:rPr lang="el-GR" dirty="0">
                <a:latin typeface="Calibri Light" panose="020F0302020204030204" pitchFamily="34" charset="0"/>
                <a:cs typeface="Calibri Light" panose="020F0302020204030204" pitchFamily="34" charset="0"/>
              </a:rPr>
              <a:t>Ενεργοποιούνται:</a:t>
            </a:r>
          </a:p>
          <a:p>
            <a:pPr marL="468630" lvl="1" indent="-285750">
              <a:buFont typeface="Wingdings" panose="05000000000000000000" pitchFamily="2" charset="2"/>
              <a:buChar char="Ø"/>
            </a:pPr>
            <a:r>
              <a:rPr lang="el-GR" dirty="0">
                <a:latin typeface="Calibri Light" panose="020F0302020204030204" pitchFamily="34" charset="0"/>
                <a:cs typeface="Calibri Light" panose="020F0302020204030204" pitchFamily="34" charset="0"/>
              </a:rPr>
              <a:t>Εκπαιδευτικοί</a:t>
            </a:r>
          </a:p>
          <a:p>
            <a:pPr marL="468630" lvl="4" indent="-285750">
              <a:buFont typeface="Wingdings" panose="05000000000000000000" pitchFamily="2" charset="2"/>
              <a:buChar char="ü"/>
            </a:pPr>
            <a:r>
              <a:rPr lang="el-GR" dirty="0">
                <a:latin typeface="Calibri Light" panose="020F0302020204030204" pitchFamily="34" charset="0"/>
                <a:cs typeface="Calibri Light" panose="020F0302020204030204" pitchFamily="34" charset="0"/>
              </a:rPr>
              <a:t>Τμήμα Ένταξης</a:t>
            </a:r>
          </a:p>
          <a:p>
            <a:pPr marL="468630" lvl="4" indent="-285750">
              <a:buFont typeface="Wingdings" panose="05000000000000000000" pitchFamily="2" charset="2"/>
              <a:buChar char="ü"/>
            </a:pPr>
            <a:r>
              <a:rPr lang="el-GR" dirty="0">
                <a:latin typeface="Calibri Light" panose="020F0302020204030204" pitchFamily="34" charset="0"/>
                <a:cs typeface="Calibri Light" panose="020F0302020204030204" pitchFamily="34" charset="0"/>
              </a:rPr>
              <a:t>Τάξη Υποδοχής ΖΕΠ Ι &amp; ΙΙ</a:t>
            </a:r>
            <a:endParaRPr lang="en-US" dirty="0">
              <a:latin typeface="Calibri Light" panose="020F0302020204030204" pitchFamily="34" charset="0"/>
              <a:cs typeface="Calibri Light" panose="020F0302020204030204" pitchFamily="34" charset="0"/>
            </a:endParaRPr>
          </a:p>
          <a:p>
            <a:pPr marL="468630" lvl="4" indent="-285750">
              <a:buFont typeface="Wingdings" panose="05000000000000000000" pitchFamily="2" charset="2"/>
              <a:buChar char="ü"/>
            </a:pPr>
            <a:r>
              <a:rPr lang="el-GR" dirty="0">
                <a:latin typeface="Calibri Light" panose="020F0302020204030204" pitchFamily="34" charset="0"/>
                <a:cs typeface="Calibri Light" panose="020F0302020204030204" pitchFamily="34" charset="0"/>
              </a:rPr>
              <a:t>Ενισχυτική διδασκαλία</a:t>
            </a:r>
            <a:endParaRPr lang="el-GR" dirty="0"/>
          </a:p>
          <a:p>
            <a:pPr marL="468630" lvl="1" indent="-285750">
              <a:buFont typeface="Wingdings" panose="05000000000000000000" pitchFamily="2" charset="2"/>
              <a:buChar char="Ø"/>
            </a:pPr>
            <a:r>
              <a:rPr lang="el-GR" dirty="0">
                <a:latin typeface="Calibri Light" panose="020F0302020204030204" pitchFamily="34" charset="0"/>
                <a:cs typeface="Calibri Light" panose="020F0302020204030204" pitchFamily="34" charset="0"/>
              </a:rPr>
              <a:t>Ειδικό Εκπαιδευτικό Προσωπικό</a:t>
            </a:r>
          </a:p>
          <a:p>
            <a:pPr marL="468630" lvl="4" indent="-285750">
              <a:buFont typeface="Wingdings" panose="05000000000000000000" pitchFamily="2" charset="2"/>
              <a:buChar char="ü"/>
            </a:pPr>
            <a:r>
              <a:rPr lang="el-GR" dirty="0">
                <a:latin typeface="Calibri Light" panose="020F0302020204030204" pitchFamily="34" charset="0"/>
                <a:cs typeface="Calibri Light" panose="020F0302020204030204" pitchFamily="34" charset="0"/>
              </a:rPr>
              <a:t>Επιτροπές Διεπιστημονικής Υποστήριξης</a:t>
            </a:r>
          </a:p>
          <a:p>
            <a:pPr marL="468630" lvl="4" indent="-285750">
              <a:buFont typeface="Wingdings" panose="05000000000000000000" pitchFamily="2" charset="2"/>
              <a:buChar char="ü"/>
            </a:pPr>
            <a:r>
              <a:rPr lang="el-GR" dirty="0">
                <a:latin typeface="Calibri Light" panose="020F0302020204030204" pitchFamily="34" charset="0"/>
                <a:cs typeface="Calibri Light" panose="020F0302020204030204" pitchFamily="34" charset="0"/>
              </a:rPr>
              <a:t>Κέντρα Διεπιστημονικής Αξιολόγησης Συμβουλευτικής &amp; Υποστήριξης</a:t>
            </a:r>
          </a:p>
          <a:p>
            <a:pPr marL="468630" lvl="1" indent="-285750">
              <a:buFont typeface="Wingdings" panose="05000000000000000000" pitchFamily="2" charset="2"/>
              <a:buChar char="Ø"/>
            </a:pPr>
            <a:r>
              <a:rPr lang="el-GR" dirty="0">
                <a:latin typeface="Calibri Light" panose="020F0302020204030204" pitchFamily="34" charset="0"/>
                <a:cs typeface="Calibri Light" panose="020F0302020204030204" pitchFamily="34" charset="0"/>
              </a:rPr>
              <a:t>Κάθε άλλη δομή που ενεργοποιείται στην κοινότητα</a:t>
            </a:r>
          </a:p>
          <a:p>
            <a:pPr marL="468630" lvl="1" indent="-285750">
              <a:buFont typeface="Wingdings" panose="05000000000000000000" pitchFamily="2" charset="2"/>
              <a:buChar char="Ø"/>
            </a:pPr>
            <a:r>
              <a:rPr lang="el-GR" dirty="0">
                <a:latin typeface="Calibri Light" panose="020F0302020204030204" pitchFamily="34" charset="0"/>
                <a:cs typeface="Calibri Light" panose="020F0302020204030204" pitchFamily="34" charset="0"/>
              </a:rPr>
              <a:t>Γονείς</a:t>
            </a:r>
          </a:p>
        </p:txBody>
      </p:sp>
    </p:spTree>
    <p:extLst>
      <p:ext uri="{BB962C8B-B14F-4D97-AF65-F5344CB8AC3E}">
        <p14:creationId xmlns:p14="http://schemas.microsoft.com/office/powerpoint/2010/main" val="2233407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FE0C3F-2E5F-6D7B-D63C-A363A42D2A92}"/>
              </a:ext>
            </a:extLst>
          </p:cNvPr>
          <p:cNvSpPr>
            <a:spLocks noGrp="1"/>
          </p:cNvSpPr>
          <p:nvPr>
            <p:ph type="ctrTitle"/>
          </p:nvPr>
        </p:nvSpPr>
        <p:spPr/>
        <p:txBody>
          <a:bodyPr/>
          <a:lstStyle/>
          <a:p>
            <a:r>
              <a:rPr lang="el-GR" dirty="0"/>
              <a:t>Αναφορές στα σύγχρονα νομοθετήματα…</a:t>
            </a:r>
            <a:endParaRPr lang="en-US" dirty="0"/>
          </a:p>
        </p:txBody>
      </p:sp>
      <p:sp>
        <p:nvSpPr>
          <p:cNvPr id="5" name="Subtitle 4">
            <a:extLst>
              <a:ext uri="{FF2B5EF4-FFF2-40B4-BE49-F238E27FC236}">
                <a16:creationId xmlns:a16="http://schemas.microsoft.com/office/drawing/2014/main" id="{D697E32C-4C1C-AC51-0AB3-115A131DEDB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722639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4684BA-27F9-6A4E-AEA6-7ACC1AA22588}"/>
              </a:ext>
            </a:extLst>
          </p:cNvPr>
          <p:cNvSpPr>
            <a:spLocks noGrp="1"/>
          </p:cNvSpPr>
          <p:nvPr>
            <p:ph type="title"/>
          </p:nvPr>
        </p:nvSpPr>
        <p:spPr>
          <a:xfrm>
            <a:off x="1196962" y="55246"/>
            <a:ext cx="9650256" cy="1049235"/>
          </a:xfrm>
        </p:spPr>
        <p:txBody>
          <a:bodyPr>
            <a:noAutofit/>
          </a:bodyPr>
          <a:lstStyle/>
          <a:p>
            <a:r>
              <a:rPr lang="el-GR" sz="3200" dirty="0">
                <a:solidFill>
                  <a:srgbClr val="C00000"/>
                </a:solidFill>
              </a:rPr>
              <a:t>Οι διαστάσεις της έκφρασης των απόψεων των γονέων στο ελληνικό εκπαιδευτικό σύστημα</a:t>
            </a:r>
          </a:p>
        </p:txBody>
      </p:sp>
      <p:sp>
        <p:nvSpPr>
          <p:cNvPr id="3" name="Θέση περιεχομένου 2">
            <a:extLst>
              <a:ext uri="{FF2B5EF4-FFF2-40B4-BE49-F238E27FC236}">
                <a16:creationId xmlns:a16="http://schemas.microsoft.com/office/drawing/2014/main" id="{785FFA54-0495-6A42-BB45-35967591A65B}"/>
              </a:ext>
            </a:extLst>
          </p:cNvPr>
          <p:cNvSpPr>
            <a:spLocks noGrp="1"/>
          </p:cNvSpPr>
          <p:nvPr>
            <p:ph idx="1"/>
          </p:nvPr>
        </p:nvSpPr>
        <p:spPr>
          <a:xfrm>
            <a:off x="1012513" y="1632577"/>
            <a:ext cx="9603162" cy="4857480"/>
          </a:xfrm>
        </p:spPr>
        <p:txBody>
          <a:bodyPr>
            <a:normAutofit/>
          </a:bodyPr>
          <a:lstStyle/>
          <a:p>
            <a:r>
              <a:rPr lang="el-GR" dirty="0">
                <a:latin typeface="Calibri Light" panose="020F0302020204030204" pitchFamily="34" charset="0"/>
                <a:cs typeface="Calibri Light" panose="020F0302020204030204" pitchFamily="34" charset="0"/>
              </a:rPr>
              <a:t>Συνεργασία με τους/τις Εκπαιδευτικούς της σχολικής μονάδας</a:t>
            </a:r>
          </a:p>
          <a:p>
            <a:pPr marL="525780" lvl="1" indent="-342900">
              <a:buFont typeface="Wingdings" panose="05000000000000000000" pitchFamily="2" charset="2"/>
              <a:buChar char="Ø"/>
            </a:pPr>
            <a:r>
              <a:rPr lang="el-GR" sz="2000" dirty="0">
                <a:latin typeface="Calibri Light" panose="020F0302020204030204" pitchFamily="34" charset="0"/>
                <a:cs typeface="Calibri Light" panose="020F0302020204030204" pitchFamily="34" charset="0"/>
              </a:rPr>
              <a:t>Ενημέρωση: από το πιο απλό (στοιχεία επικοινωνίας) στο πιο σύνθετο (θέματα υγείας)</a:t>
            </a:r>
          </a:p>
          <a:p>
            <a:pPr marL="525780" lvl="1" indent="-342900">
              <a:buFont typeface="Wingdings" panose="05000000000000000000" pitchFamily="2" charset="2"/>
              <a:buChar char="Ø"/>
            </a:pPr>
            <a:r>
              <a:rPr lang="el-GR" sz="2000" dirty="0">
                <a:latin typeface="Calibri Light" panose="020F0302020204030204" pitchFamily="34" charset="0"/>
                <a:cs typeface="Calibri Light" panose="020F0302020204030204" pitchFamily="34" charset="0"/>
              </a:rPr>
              <a:t>Κατάθεση άποψης για την ανάπτυξη εξατομικευμένου προγράμματος &amp; συνεργασία</a:t>
            </a:r>
          </a:p>
          <a:p>
            <a:r>
              <a:rPr lang="el-GR" dirty="0">
                <a:latin typeface="Calibri Light" panose="020F0302020204030204" pitchFamily="34" charset="0"/>
                <a:cs typeface="Calibri Light" panose="020F0302020204030204" pitchFamily="34" charset="0"/>
              </a:rPr>
              <a:t>Σύλλογος Γονέων και Κηδεμόνων – Αντιπροσώπευση στο Σχολικό Συμβούλιο</a:t>
            </a:r>
          </a:p>
          <a:p>
            <a:pPr marL="525780" lvl="1" indent="-342900">
              <a:buFont typeface="Wingdings" panose="05000000000000000000" pitchFamily="2" charset="2"/>
              <a:buChar char="Ø"/>
            </a:pPr>
            <a:r>
              <a:rPr lang="el-GR" sz="2000" dirty="0">
                <a:latin typeface="Calibri Light" panose="020F0302020204030204" pitchFamily="34" charset="0"/>
                <a:cs typeface="Calibri Light" panose="020F0302020204030204" pitchFamily="34" charset="0"/>
              </a:rPr>
              <a:t>Ο Σύλλογος Γονέων &amp; Κηδεμόνων εκφράζει την άποψη των γονέων, ο νομοθέτης προβλέπει τη συμμετοχή μελών του ΔΣ σε διάφορες δομές εφόσον η εκλογή τους στηρίζεται σε συμμετοχή.</a:t>
            </a:r>
          </a:p>
          <a:p>
            <a:pPr marL="525780" lvl="1" indent="-342900">
              <a:buFont typeface="Wingdings" panose="05000000000000000000" pitchFamily="2" charset="2"/>
              <a:buChar char="Ø"/>
            </a:pPr>
            <a:r>
              <a:rPr lang="el-GR" sz="2000" dirty="0">
                <a:latin typeface="Calibri Light" panose="020F0302020204030204" pitchFamily="34" charset="0"/>
                <a:cs typeface="Calibri Light" panose="020F0302020204030204" pitchFamily="34" charset="0"/>
              </a:rPr>
              <a:t>Η συμμετοχή στις διαδικασίες και τη λειτουργία του Συλλόγου Γονέων φέρει θετικά αποτελέσματα.</a:t>
            </a:r>
          </a:p>
          <a:p>
            <a:endParaRPr lang="el-GR" sz="23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766862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1C43AE-7BC2-0944-A6CC-821E72349F69}"/>
              </a:ext>
            </a:extLst>
          </p:cNvPr>
          <p:cNvSpPr>
            <a:spLocks noGrp="1"/>
          </p:cNvSpPr>
          <p:nvPr>
            <p:ph type="title"/>
          </p:nvPr>
        </p:nvSpPr>
        <p:spPr>
          <a:xfrm>
            <a:off x="1494778" y="404665"/>
            <a:ext cx="9144000" cy="1114425"/>
          </a:xfrm>
        </p:spPr>
        <p:txBody>
          <a:bodyPr>
            <a:normAutofit fontScale="90000"/>
          </a:bodyPr>
          <a:lstStyle/>
          <a:p>
            <a:r>
              <a:rPr lang="el-GR" dirty="0">
                <a:solidFill>
                  <a:srgbClr val="C00000"/>
                </a:solidFill>
              </a:rPr>
              <a:t>Ν. 4692/2020 – </a:t>
            </a:r>
            <a:r>
              <a:rPr lang="el-GR" sz="2700" dirty="0">
                <a:solidFill>
                  <a:srgbClr val="C00000"/>
                </a:solidFill>
              </a:rPr>
              <a:t>Άρθρο 37 - Εσωτερικός Κανονισμός Λειτουργίας σχολικών μονάδων</a:t>
            </a:r>
          </a:p>
        </p:txBody>
      </p:sp>
      <p:sp>
        <p:nvSpPr>
          <p:cNvPr id="3" name="Θέση περιεχομένου 2">
            <a:extLst>
              <a:ext uri="{FF2B5EF4-FFF2-40B4-BE49-F238E27FC236}">
                <a16:creationId xmlns:a16="http://schemas.microsoft.com/office/drawing/2014/main" id="{6BC2B9F1-9C62-E04C-BEFE-661EFF788D42}"/>
              </a:ext>
            </a:extLst>
          </p:cNvPr>
          <p:cNvSpPr>
            <a:spLocks noGrp="1"/>
          </p:cNvSpPr>
          <p:nvPr>
            <p:ph idx="1"/>
          </p:nvPr>
        </p:nvSpPr>
        <p:spPr>
          <a:xfrm>
            <a:off x="623547" y="1707787"/>
            <a:ext cx="9356998" cy="4680520"/>
          </a:xfrm>
        </p:spPr>
        <p:txBody>
          <a:bodyPr>
            <a:normAutofit fontScale="92500" lnSpcReduction="20000"/>
          </a:bodyPr>
          <a:lstStyle/>
          <a:p>
            <a:r>
              <a:rPr lang="el-GR" b="1" dirty="0">
                <a:latin typeface="Calibri Light" panose="020F0302020204030204" pitchFamily="34" charset="0"/>
                <a:cs typeface="Calibri Light" panose="020F0302020204030204" pitchFamily="34" charset="0"/>
              </a:rPr>
              <a:t>1.</a:t>
            </a:r>
            <a:r>
              <a:rPr lang="el-GR" dirty="0">
                <a:latin typeface="Calibri Light" panose="020F0302020204030204" pitchFamily="34" charset="0"/>
                <a:cs typeface="Calibri Light" panose="020F0302020204030204" pitchFamily="34" charset="0"/>
              </a:rPr>
              <a:t> </a:t>
            </a:r>
            <a:r>
              <a:rPr lang="el-GR" dirty="0">
                <a:solidFill>
                  <a:srgbClr val="C00000"/>
                </a:solidFill>
                <a:latin typeface="Calibri Light" panose="020F0302020204030204" pitchFamily="34" charset="0"/>
                <a:cs typeface="Calibri Light" panose="020F0302020204030204" pitchFamily="34" charset="0"/>
              </a:rPr>
              <a:t>Κάθε σχολική μονάδα οφείλει από το σχολικό έτος 2020-2021 να έχει εγκεκριμένο εσωτερικό κανονισμό λειτουργίας</a:t>
            </a:r>
            <a:r>
              <a:rPr lang="el-GR" dirty="0">
                <a:latin typeface="Calibri Light" panose="020F0302020204030204" pitchFamily="34" charset="0"/>
                <a:cs typeface="Calibri Light" panose="020F0302020204030204" pitchFamily="34" charset="0"/>
              </a:rPr>
              <a:t>, στον οποίο αναφέρονται τα θέματα σχετικά με τη λειτουργία της. Ο εσωτερικός κανονισμός λειτουργίας συντάσσεται ύστερα από εισήγηση του Διευθυντή της σχολικής μονάδας και </a:t>
            </a:r>
            <a:r>
              <a:rPr lang="el-GR" dirty="0">
                <a:solidFill>
                  <a:srgbClr val="C00000"/>
                </a:solidFill>
                <a:latin typeface="Calibri Light" panose="020F0302020204030204" pitchFamily="34" charset="0"/>
                <a:cs typeface="Calibri Light" panose="020F0302020204030204" pitchFamily="34" charset="0"/>
              </a:rPr>
              <a:t>με τη συμμετοχή όλων των μελών του συλλόγου διδασκόντων, των μελών του διοικητικού συμβουλίου του συλλόγου γονέων και κηδεμόνων, καθώς και εκπροσώπου του οικείου Δήμου</a:t>
            </a:r>
            <a:r>
              <a:rPr lang="el-GR" dirty="0">
                <a:latin typeface="Calibri Light" panose="020F0302020204030204" pitchFamily="34" charset="0"/>
                <a:cs typeface="Calibri Light" panose="020F0302020204030204" pitchFamily="34" charset="0"/>
              </a:rPr>
              <a:t>. Στις σχολικές μονάδες της δευτεροβάθμιας εκπαίδευσης στη διαδικασία του προηγούμενου εδαφίου συμμετέχει και το Προεδρείο του δεκαπενταμελούς μαθητικού συμβουλίου.</a:t>
            </a:r>
          </a:p>
          <a:p>
            <a:r>
              <a:rPr lang="el-GR" b="1" dirty="0">
                <a:latin typeface="Calibri Light" panose="020F0302020204030204" pitchFamily="34" charset="0"/>
                <a:cs typeface="Calibri Light" panose="020F0302020204030204" pitchFamily="34" charset="0"/>
              </a:rPr>
              <a:t>2.</a:t>
            </a:r>
            <a:r>
              <a:rPr lang="el-GR" dirty="0">
                <a:latin typeface="Calibri Light" panose="020F0302020204030204" pitchFamily="34" charset="0"/>
                <a:cs typeface="Calibri Light" panose="020F0302020204030204" pitchFamily="34" charset="0"/>
              </a:rPr>
              <a:t> Ο εσωτερικός κανονισμός λειτουργίας </a:t>
            </a:r>
            <a:r>
              <a:rPr lang="el-GR" dirty="0">
                <a:solidFill>
                  <a:srgbClr val="C00000"/>
                </a:solidFill>
                <a:latin typeface="Calibri Light" panose="020F0302020204030204" pitchFamily="34" charset="0"/>
                <a:cs typeface="Calibri Light" panose="020F0302020204030204" pitchFamily="34" charset="0"/>
              </a:rPr>
              <a:t>εγκρίνεται από τον Συντονιστή Εκπαιδευτικού Έργου / Σύμβουλο Εκπαίδευσης, ο οποίος έχει την παιδαγωγική ευθύνη της σχολικής μονάδας, καθώς και από τον Διευθυντή Εκπαίδευσης</a:t>
            </a:r>
            <a:r>
              <a:rPr lang="el-GR" dirty="0">
                <a:latin typeface="Calibri Light" panose="020F0302020204030204" pitchFamily="34" charset="0"/>
                <a:cs typeface="Calibri Light" panose="020F0302020204030204" pitchFamily="34" charset="0"/>
              </a:rPr>
              <a:t>.</a:t>
            </a:r>
          </a:p>
          <a:p>
            <a:r>
              <a:rPr lang="el-GR" sz="1600" b="1" dirty="0">
                <a:latin typeface="Calibri Light" panose="020F0302020204030204" pitchFamily="34" charset="0"/>
                <a:cs typeface="Calibri Light" panose="020F0302020204030204" pitchFamily="34" charset="0"/>
              </a:rPr>
              <a:t>3.</a:t>
            </a:r>
            <a:r>
              <a:rPr lang="el-GR" sz="1600" dirty="0">
                <a:latin typeface="Calibri Light" panose="020F0302020204030204" pitchFamily="34" charset="0"/>
                <a:cs typeface="Calibri Light" panose="020F0302020204030204" pitchFamily="34" charset="0"/>
              </a:rPr>
              <a:t> Με απόφαση του Υπουργού Παιδείας και Θρησκευμάτων, </a:t>
            </a:r>
            <a:r>
              <a:rPr lang="el-GR" sz="1600" dirty="0">
                <a:solidFill>
                  <a:srgbClr val="C00000"/>
                </a:solidFill>
                <a:latin typeface="Calibri Light" panose="020F0302020204030204" pitchFamily="34" charset="0"/>
                <a:cs typeface="Calibri Light" panose="020F0302020204030204" pitchFamily="34" charset="0"/>
              </a:rPr>
              <a:t>μετά από εισήγηση του Ι.Ε.Π. μπορεί να εκδίδεται πρότυπος κανονισμός λειτουργίας των σχολικών μονάδων, με τον οποίο προσδιορίζονται οι άξονες αναφοράς</a:t>
            </a:r>
            <a:r>
              <a:rPr lang="el-GR" sz="1600" dirty="0">
                <a:latin typeface="Calibri Light" panose="020F0302020204030204" pitchFamily="34" charset="0"/>
                <a:cs typeface="Calibri Light" panose="020F0302020204030204" pitchFamily="34" charset="0"/>
              </a:rPr>
              <a:t> και ειδικότεροι κανόνες σχετικά με την οργάνωση και λειτουργία της σχολικής μονάδας, τη συνεργασία με τους γονείς και κηδεμόνες και τους συλλόγους τους, καθώς και με τα μαθητικά συμβούλια, θέματα συμπεριφοράς των μαθητών και μαθητριών και αρμονικής συνεργασίας μεταξύ των μελών της σχολικής μονάδας εν γένει, καθώς και κάθε άλλο σχετικό θέμα.</a:t>
            </a:r>
          </a:p>
          <a:p>
            <a:endParaRPr lang="el-GR" dirty="0"/>
          </a:p>
        </p:txBody>
      </p:sp>
      <p:pic>
        <p:nvPicPr>
          <p:cNvPr id="3074" name="Picture 2" descr="Εσωτερικός κανονισμός 3ου Γυμνασίου Ρεθύμνου – 3ο Γυμνάσιο Ρεθύμνου">
            <a:extLst>
              <a:ext uri="{FF2B5EF4-FFF2-40B4-BE49-F238E27FC236}">
                <a16:creationId xmlns:a16="http://schemas.microsoft.com/office/drawing/2014/main" id="{637CE8A8-11E6-9DBF-A81D-8B2CD5D60C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1263" y="2543175"/>
            <a:ext cx="2190750" cy="17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895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1C43AE-7BC2-0944-A6CC-821E72349F69}"/>
              </a:ext>
            </a:extLst>
          </p:cNvPr>
          <p:cNvSpPr>
            <a:spLocks noGrp="1"/>
          </p:cNvSpPr>
          <p:nvPr>
            <p:ph type="title"/>
          </p:nvPr>
        </p:nvSpPr>
        <p:spPr>
          <a:xfrm>
            <a:off x="1394294" y="193509"/>
            <a:ext cx="9144000" cy="1114425"/>
          </a:xfrm>
        </p:spPr>
        <p:txBody>
          <a:bodyPr>
            <a:normAutofit/>
          </a:bodyPr>
          <a:lstStyle/>
          <a:p>
            <a:r>
              <a:rPr lang="el-GR" sz="2400" dirty="0">
                <a:solidFill>
                  <a:srgbClr val="C00000"/>
                </a:solidFill>
              </a:rPr>
              <a:t>ΥΑ </a:t>
            </a:r>
            <a:r>
              <a:rPr lang="el-GR" sz="2400" dirty="0" err="1">
                <a:solidFill>
                  <a:srgbClr val="C00000"/>
                </a:solidFill>
              </a:rPr>
              <a:t>Αριθμ</a:t>
            </a:r>
            <a:r>
              <a:rPr lang="el-GR" sz="2400" dirty="0">
                <a:solidFill>
                  <a:srgbClr val="C00000"/>
                </a:solidFill>
              </a:rPr>
              <a:t>. 13423/ΓΔ4 / ΦΕΚ 491Β΄/9-2-2021 </a:t>
            </a:r>
            <a:br>
              <a:rPr lang="el-GR" sz="2400" dirty="0">
                <a:solidFill>
                  <a:srgbClr val="C00000"/>
                </a:solidFill>
              </a:rPr>
            </a:br>
            <a:r>
              <a:rPr lang="el-GR" sz="2400" dirty="0">
                <a:solidFill>
                  <a:srgbClr val="C00000"/>
                </a:solidFill>
              </a:rPr>
              <a:t>- Εσωτερικός Κανονισμός Λειτουργίας σχολικών μονάδων</a:t>
            </a:r>
          </a:p>
        </p:txBody>
      </p:sp>
      <p:sp>
        <p:nvSpPr>
          <p:cNvPr id="3" name="Θέση περιεχομένου 2">
            <a:extLst>
              <a:ext uri="{FF2B5EF4-FFF2-40B4-BE49-F238E27FC236}">
                <a16:creationId xmlns:a16="http://schemas.microsoft.com/office/drawing/2014/main" id="{6BC2B9F1-9C62-E04C-BEFE-661EFF788D42}"/>
              </a:ext>
            </a:extLst>
          </p:cNvPr>
          <p:cNvSpPr>
            <a:spLocks noGrp="1"/>
          </p:cNvSpPr>
          <p:nvPr>
            <p:ph idx="1"/>
          </p:nvPr>
        </p:nvSpPr>
        <p:spPr>
          <a:xfrm>
            <a:off x="1259697" y="1307934"/>
            <a:ext cx="9213602" cy="4680520"/>
          </a:xfrm>
        </p:spPr>
        <p:txBody>
          <a:bodyPr>
            <a:normAutofit fontScale="85000" lnSpcReduction="20000"/>
          </a:bodyPr>
          <a:lstStyle/>
          <a:p>
            <a:pPr>
              <a:spcBef>
                <a:spcPts val="200"/>
              </a:spcBef>
            </a:pPr>
            <a:r>
              <a:rPr lang="el-GR" dirty="0">
                <a:latin typeface="Calibri Light" panose="020F0302020204030204" pitchFamily="34" charset="0"/>
                <a:cs typeface="Calibri Light" panose="020F0302020204030204" pitchFamily="34" charset="0"/>
              </a:rPr>
              <a:t>Με τον όρο Εσωτερικός Κανονισμός Λειτουργίας του Σχολείου εννοούμε το σύνολο των όρων και των κανόνων που αποτελούν προϋποθέσεις, για να πραγματοποιείται ανενόχλητα, μεθοδικά και αποτελεσματικά το έργο του Σχολείου. Επιπλέον, ο Εσωτερικός Κανονισμός Λειτουργίας του Σχολείου αποτελεί σημαντικό παιδαγωγικό μέσο που βοηθά στην ομαλή́ σχολική ζωή, στη συνεργασία, στην αλληλεγγύη, στον δημοκρατικό́ διάλογο και στην αποδοχή της διαφορετικότητας. </a:t>
            </a:r>
          </a:p>
          <a:p>
            <a:pPr>
              <a:spcBef>
                <a:spcPts val="200"/>
              </a:spcBef>
            </a:pPr>
            <a:r>
              <a:rPr lang="el-GR" dirty="0">
                <a:latin typeface="Calibri Light" panose="020F0302020204030204" pitchFamily="34" charset="0"/>
                <a:cs typeface="Calibri Light" panose="020F0302020204030204" pitchFamily="34" charset="0"/>
              </a:rPr>
              <a:t>Σκοπός του Εσωτερικού Κανονισμού Λειτουργίας του Σχολείου είναι η θεμελίωση ενός πλαισίου που υποστηρίζει το εκπαιδευτικό έργο και την απρόσκοπτη συμμετοχή́ όλων στην εκπαιδευτική διαδικασία, η διαμόρφωση κλίματος που στηρίζει την ολόπλευρη ανάπτυξη της προσωπικότητας των μαθητών/μαθητριών, η εξασφάλιση της σωματικής ασφάλειας και της συναισθηματικής πλήρωσης όλων των μελών της σχολικής κοινότητας, </a:t>
            </a:r>
            <a:r>
              <a:rPr lang="el-GR" dirty="0" err="1">
                <a:latin typeface="Calibri Light" panose="020F0302020204030204" pitchFamily="34" charset="0"/>
                <a:cs typeface="Calibri Light" panose="020F0302020204030204" pitchFamily="34" charset="0"/>
              </a:rPr>
              <a:t>κ.α</a:t>
            </a:r>
            <a:r>
              <a:rPr lang="el-GR" dirty="0">
                <a:latin typeface="Calibri Light" panose="020F0302020204030204" pitchFamily="34" charset="0"/>
                <a:cs typeface="Calibri Light" panose="020F0302020204030204" pitchFamily="34" charset="0"/>
              </a:rPr>
              <a:t>́. </a:t>
            </a:r>
          </a:p>
          <a:p>
            <a:pPr>
              <a:spcBef>
                <a:spcPts val="200"/>
              </a:spcBef>
            </a:pPr>
            <a:r>
              <a:rPr lang="el-GR" dirty="0">
                <a:solidFill>
                  <a:srgbClr val="C00000"/>
                </a:solidFill>
                <a:latin typeface="Calibri Light" panose="020F0302020204030204" pitchFamily="34" charset="0"/>
                <a:cs typeface="Calibri Light" panose="020F0302020204030204" pitchFamily="34" charset="0"/>
              </a:rPr>
              <a:t>Περιεχόμενο του Εσωτερικού Κανονισμού – Οι κεντρικοί άξονες του Εσωτερικού Κανονισμού </a:t>
            </a:r>
          </a:p>
          <a:p>
            <a:pPr lvl="1">
              <a:spcBef>
                <a:spcPts val="200"/>
              </a:spcBef>
            </a:pPr>
            <a:r>
              <a:rPr lang="el-GR" dirty="0">
                <a:solidFill>
                  <a:srgbClr val="C00000"/>
                </a:solidFill>
                <a:latin typeface="Calibri Light" panose="020F0302020204030204" pitchFamily="34" charset="0"/>
                <a:cs typeface="Calibri Light" panose="020F0302020204030204" pitchFamily="34" charset="0"/>
              </a:rPr>
              <a:t>1. Προσέλευση – παραμονή στο Σχολείο και αποχώρηση από αυτό</a:t>
            </a:r>
          </a:p>
          <a:p>
            <a:pPr lvl="1">
              <a:spcBef>
                <a:spcPts val="200"/>
              </a:spcBef>
            </a:pPr>
            <a:r>
              <a:rPr lang="el-GR" dirty="0">
                <a:solidFill>
                  <a:srgbClr val="C00000"/>
                </a:solidFill>
                <a:latin typeface="Calibri Light" panose="020F0302020204030204" pitchFamily="34" charset="0"/>
                <a:cs typeface="Calibri Light" panose="020F0302020204030204" pitchFamily="34" charset="0"/>
              </a:rPr>
              <a:t>2. Συμπεριφορά μαθητών/τριών - Παιδαγωγικός έλεγχος </a:t>
            </a:r>
          </a:p>
          <a:p>
            <a:pPr lvl="1">
              <a:spcBef>
                <a:spcPts val="200"/>
              </a:spcBef>
            </a:pPr>
            <a:r>
              <a:rPr lang="el-GR" dirty="0">
                <a:solidFill>
                  <a:srgbClr val="C00000"/>
                </a:solidFill>
                <a:latin typeface="Calibri Light" panose="020F0302020204030204" pitchFamily="34" charset="0"/>
                <a:cs typeface="Calibri Light" panose="020F0302020204030204" pitchFamily="34" charset="0"/>
              </a:rPr>
              <a:t>3. Πρόληψη φαινομένων Βίας και Σχολικού εκφοβισμού </a:t>
            </a:r>
          </a:p>
          <a:p>
            <a:pPr lvl="1">
              <a:spcBef>
                <a:spcPts val="200"/>
              </a:spcBef>
            </a:pPr>
            <a:r>
              <a:rPr lang="el-GR" dirty="0">
                <a:solidFill>
                  <a:srgbClr val="C00000"/>
                </a:solidFill>
                <a:latin typeface="Calibri Light" panose="020F0302020204030204" pitchFamily="34" charset="0"/>
                <a:cs typeface="Calibri Light" panose="020F0302020204030204" pitchFamily="34" charset="0"/>
              </a:rPr>
              <a:t>4. Σχολικές Εκδηλώσεις - Δραστηριότητες </a:t>
            </a:r>
          </a:p>
          <a:p>
            <a:pPr lvl="1">
              <a:spcBef>
                <a:spcPts val="200"/>
              </a:spcBef>
            </a:pPr>
            <a:r>
              <a:rPr lang="el-GR" dirty="0">
                <a:solidFill>
                  <a:srgbClr val="C00000"/>
                </a:solidFill>
                <a:latin typeface="Calibri Light" panose="020F0302020204030204" pitchFamily="34" charset="0"/>
                <a:cs typeface="Calibri Light" panose="020F0302020204030204" pitchFamily="34" charset="0"/>
              </a:rPr>
              <a:t>5. Συνεργασία Σχολείου - Οικογένειας - Συλλόγου Γονέων/Κηδεμόνων </a:t>
            </a:r>
          </a:p>
          <a:p>
            <a:pPr lvl="1">
              <a:spcBef>
                <a:spcPts val="200"/>
              </a:spcBef>
            </a:pPr>
            <a:r>
              <a:rPr lang="el-GR" dirty="0">
                <a:solidFill>
                  <a:srgbClr val="C00000"/>
                </a:solidFill>
                <a:latin typeface="Calibri Light" panose="020F0302020204030204" pitchFamily="34" charset="0"/>
                <a:cs typeface="Calibri Light" panose="020F0302020204030204" pitchFamily="34" charset="0"/>
              </a:rPr>
              <a:t>6. Ποιότητα του σχολικού́ χώρου </a:t>
            </a:r>
          </a:p>
          <a:p>
            <a:endParaRPr lang="el-GR" dirty="0"/>
          </a:p>
          <a:p>
            <a:endParaRPr lang="el-GR" dirty="0"/>
          </a:p>
        </p:txBody>
      </p:sp>
    </p:spTree>
    <p:extLst>
      <p:ext uri="{BB962C8B-B14F-4D97-AF65-F5344CB8AC3E}">
        <p14:creationId xmlns:p14="http://schemas.microsoft.com/office/powerpoint/2010/main" val="3917345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4684BA-27F9-6A4E-AEA6-7ACC1AA22588}"/>
              </a:ext>
            </a:extLst>
          </p:cNvPr>
          <p:cNvSpPr>
            <a:spLocks noGrp="1"/>
          </p:cNvSpPr>
          <p:nvPr>
            <p:ph type="title"/>
          </p:nvPr>
        </p:nvSpPr>
        <p:spPr>
          <a:xfrm>
            <a:off x="398929" y="55246"/>
            <a:ext cx="11528611" cy="1049235"/>
          </a:xfrm>
        </p:spPr>
        <p:txBody>
          <a:bodyPr>
            <a:noAutofit/>
          </a:bodyPr>
          <a:lstStyle/>
          <a:p>
            <a:r>
              <a:rPr lang="el-GR" sz="3600" dirty="0">
                <a:solidFill>
                  <a:srgbClr val="C00000"/>
                </a:solidFill>
              </a:rPr>
              <a:t>Η «φωνή» των γονέων στο ελληνικό εκπαιδευτικό σύστημα για τις εκπαιδευτικές ανάγκες του παιδιού τους</a:t>
            </a:r>
          </a:p>
        </p:txBody>
      </p:sp>
      <p:sp>
        <p:nvSpPr>
          <p:cNvPr id="3" name="Θέση περιεχομένου 2">
            <a:extLst>
              <a:ext uri="{FF2B5EF4-FFF2-40B4-BE49-F238E27FC236}">
                <a16:creationId xmlns:a16="http://schemas.microsoft.com/office/drawing/2014/main" id="{785FFA54-0495-6A42-BB45-35967591A65B}"/>
              </a:ext>
            </a:extLst>
          </p:cNvPr>
          <p:cNvSpPr>
            <a:spLocks noGrp="1"/>
          </p:cNvSpPr>
          <p:nvPr>
            <p:ph idx="1"/>
          </p:nvPr>
        </p:nvSpPr>
        <p:spPr>
          <a:xfrm>
            <a:off x="302941" y="1154783"/>
            <a:ext cx="11586117" cy="4539599"/>
          </a:xfrm>
        </p:spPr>
        <p:txBody>
          <a:bodyPr>
            <a:noAutofit/>
          </a:bodyPr>
          <a:lstStyle/>
          <a:p>
            <a:r>
              <a:rPr lang="el-GR" sz="1800" dirty="0">
                <a:latin typeface="Calibri Light" panose="020F0302020204030204" pitchFamily="34" charset="0"/>
                <a:cs typeface="Calibri Light" panose="020F0302020204030204" pitchFamily="34" charset="0"/>
              </a:rPr>
              <a:t>Στο Ν4823/21 υπάρχουν πολλές αναφορές για την εμπλοκή των γονέων. Ενδεικτικά:</a:t>
            </a:r>
          </a:p>
          <a:p>
            <a:r>
              <a:rPr lang="el-GR" sz="1800" dirty="0">
                <a:latin typeface="Calibri Light" panose="020F0302020204030204" pitchFamily="34" charset="0"/>
                <a:cs typeface="Calibri Light" panose="020F0302020204030204" pitchFamily="34" charset="0"/>
              </a:rPr>
              <a:t>Άρθρο 6, §4Θβ: Ο Περιφερειακός Επόπτης Ποιότητας της Εκπαίδευσης μεριμνά σε συνεργασία με τους Επόπτες Ποιότητας της Εκπαίδευσης και τα ΚΕ.ΔΑ.Σ.Υ., για την οργάνωση επιμορφωτικών σεμιναρίων για γονείς, με στόχο την ενημέρωσή τους σε θέματα που αφορούν στον </a:t>
            </a:r>
            <a:r>
              <a:rPr lang="el-GR" sz="1800" dirty="0" err="1">
                <a:latin typeface="Calibri Light" panose="020F0302020204030204" pitchFamily="34" charset="0"/>
                <a:cs typeface="Calibri Light" panose="020F0302020204030204" pitchFamily="34" charset="0"/>
              </a:rPr>
              <a:t>γονεϊκο</a:t>
            </a:r>
            <a:r>
              <a:rPr lang="el-GR" sz="1800" dirty="0">
                <a:latin typeface="Calibri Light" panose="020F0302020204030204" pitchFamily="34" charset="0"/>
                <a:cs typeface="Calibri Light" panose="020F0302020204030204" pitchFamily="34" charset="0"/>
              </a:rPr>
              <a:t>́ τους ρόλο και τη συνεργασία με τους εκπαιδευτικούς ή και με άλλες υποστηρικτικές δομές της τοπικής κοινότητας </a:t>
            </a:r>
          </a:p>
          <a:p>
            <a:r>
              <a:rPr lang="el-GR" sz="1800" dirty="0">
                <a:latin typeface="Calibri Light" panose="020F0302020204030204" pitchFamily="34" charset="0"/>
                <a:cs typeface="Calibri Light" panose="020F0302020204030204" pitchFamily="34" charset="0"/>
              </a:rPr>
              <a:t>Άρθρο 11, §6 : </a:t>
            </a:r>
            <a:r>
              <a:rPr lang="el-GR" sz="1800" u="sng" dirty="0">
                <a:latin typeface="Calibri Light" panose="020F0302020204030204" pitchFamily="34" charset="0"/>
                <a:cs typeface="Calibri Light" panose="020F0302020204030204" pitchFamily="34" charset="0"/>
              </a:rPr>
              <a:t>δυνητική συμμετοχή για δόμηση προγραμμάτων ομαλής μετάβασης</a:t>
            </a:r>
            <a:r>
              <a:rPr lang="el-GR" sz="1800" dirty="0">
                <a:latin typeface="Calibri Light" panose="020F0302020204030204" pitchFamily="34" charset="0"/>
                <a:cs typeface="Calibri Light" panose="020F0302020204030204" pitchFamily="34" charset="0"/>
              </a:rPr>
              <a:t>, </a:t>
            </a:r>
          </a:p>
          <a:p>
            <a:pPr marL="0" indent="0">
              <a:buNone/>
            </a:pPr>
            <a:r>
              <a:rPr lang="el-GR" sz="1800" dirty="0">
                <a:latin typeface="Calibri Light" panose="020F0302020204030204" pitchFamily="34" charset="0"/>
                <a:cs typeface="Calibri Light" panose="020F0302020204030204" pitchFamily="34" charset="0"/>
              </a:rPr>
              <a:t>§ 8αβ </a:t>
            </a:r>
            <a:r>
              <a:rPr lang="el-GR" sz="1800" dirty="0">
                <a:effectLst/>
                <a:latin typeface="MyriadPro"/>
              </a:rPr>
              <a:t>Οι γονείς ή κηδεμόνες καλούνται στις συνεδριάσεις της Ε.Δ.Υ. και στις συνεδριάσεις του συλλόγου διδασκόντων, εφόσον το επιθυμούν, προκειμένου να εκθέσουν τις απόψεις τους. Από́ την εισήγηση του αρμόδιου, κατά περίπτωση, οργάνου πρέπει να προκύπτει η περιγραφική εκπαιδευτική αξιολόγηση του μαθητή. Στην εισήγηση προσαρτάται η δήλωση συναίνεσης των γονέων ή κηδεμόνων για την αξιολόγηση και την έκδοση σχετικής αξιολογικής έκθεσης. </a:t>
            </a:r>
            <a:endParaRPr lang="el-GR" sz="1600" dirty="0"/>
          </a:p>
          <a:p>
            <a:pPr marL="0" indent="0">
              <a:buNone/>
            </a:pPr>
            <a:r>
              <a:rPr lang="el-GR" sz="1800" dirty="0">
                <a:latin typeface="Calibri Light" panose="020F0302020204030204" pitchFamily="34" charset="0"/>
                <a:cs typeface="Calibri Light" panose="020F0302020204030204" pitchFamily="34" charset="0"/>
              </a:rPr>
              <a:t>§ 8αγ </a:t>
            </a:r>
            <a:r>
              <a:rPr lang="el-GR" sz="1800" u="sng" dirty="0">
                <a:latin typeface="Calibri Light" panose="020F0302020204030204" pitchFamily="34" charset="0"/>
                <a:cs typeface="Calibri Light" panose="020F0302020204030204" pitchFamily="34" charset="0"/>
              </a:rPr>
              <a:t>Οι γονείς ή κηδεμόνες καλούνται υποχρεωτικά στις συνεδριάσεις του συλλόγου διδασκόντων που αφορούν στη λήψη της απόφασης παραπομπής στο ΚΕ.Δ.Α.Σ.Υ., καθώς και για την παροχή απόψεων, όποτε κρίνεται σκόπιμο</a:t>
            </a:r>
            <a:r>
              <a:rPr lang="el-GR" sz="1800" dirty="0">
                <a:latin typeface="Calibri Light" panose="020F0302020204030204" pitchFamily="34" charset="0"/>
                <a:cs typeface="Calibri Light" panose="020F0302020204030204" pitchFamily="34" charset="0"/>
              </a:rPr>
              <a:t> </a:t>
            </a:r>
          </a:p>
        </p:txBody>
      </p:sp>
    </p:spTree>
    <p:extLst>
      <p:ext uri="{BB962C8B-B14F-4D97-AF65-F5344CB8AC3E}">
        <p14:creationId xmlns:p14="http://schemas.microsoft.com/office/powerpoint/2010/main" val="967258137"/>
      </p:ext>
    </p:extLst>
  </p:cSld>
  <p:clrMapOvr>
    <a:masterClrMapping/>
  </p:clrMapOvr>
</p:sld>
</file>

<file path=ppt/theme/theme1.xml><?xml version="1.0" encoding="utf-8"?>
<a:theme xmlns:a="http://schemas.openxmlformats.org/drawingml/2006/main" name="HeadlinesVT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11">
      <a:majorFont>
        <a:latin typeface="Sitka Banner"/>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8000"/>
            <a:satMod val="170000"/>
          </a:schemeClr>
        </a:solidFill>
        <a:gradFill rotWithShape="1">
          <a:gsLst>
            <a:gs pos="0">
              <a:schemeClr val="phClr">
                <a:tint val="93000"/>
                <a:satMod val="16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VTI" id="{66EB4A02-0C0F-47F1-9F48-4E6882B9F967}" vid="{F3552358-4452-4FDA-9568-4F5DA32F7A60}"/>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TF10001119</Template>
  <TotalTime>10459</TotalTime>
  <Words>3787</Words>
  <Application>Microsoft Macintosh PowerPoint</Application>
  <PresentationFormat>Widescreen</PresentationFormat>
  <Paragraphs>143</Paragraphs>
  <Slides>27</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Arial</vt:lpstr>
      <vt:lpstr>Avenir Next LT Pro</vt:lpstr>
      <vt:lpstr>Calibri</vt:lpstr>
      <vt:lpstr>Calibri Light</vt:lpstr>
      <vt:lpstr>Cambria</vt:lpstr>
      <vt:lpstr>Candara Light</vt:lpstr>
      <vt:lpstr>Lato</vt:lpstr>
      <vt:lpstr>MyriadPro</vt:lpstr>
      <vt:lpstr>Perpetua</vt:lpstr>
      <vt:lpstr>Sitka Banner</vt:lpstr>
      <vt:lpstr>Wingdings</vt:lpstr>
      <vt:lpstr>HeadlinesVTI</vt:lpstr>
      <vt:lpstr>Η συνεργασία σχολείου – οικογένειας όπως περιγράφεται στα σύγχρονα νομοθετήματα  Η συνεργασία «κλειδί» για την αντιμετώπιση δυσκολιών</vt:lpstr>
      <vt:lpstr>Δομή της παρουσίασης</vt:lpstr>
      <vt:lpstr>Από τον Νόμο Πλαίσιο 1566/1985 ως τον Νόμο 4547/2018 και τον  Νόμο 4823/2021</vt:lpstr>
      <vt:lpstr>Η σχολική μονάδα αντιμετωπίζει τα προβλήματα ενεργοποιώντας όλους τους πόρους της</vt:lpstr>
      <vt:lpstr>Αναφορές στα σύγχρονα νομοθετήματα…</vt:lpstr>
      <vt:lpstr>Οι διαστάσεις της έκφρασης των απόψεων των γονέων στο ελληνικό εκπαιδευτικό σύστημα</vt:lpstr>
      <vt:lpstr>Ν. 4692/2020 – Άρθρο 37 - Εσωτερικός Κανονισμός Λειτουργίας σχολικών μονάδων</vt:lpstr>
      <vt:lpstr>ΥΑ Αριθμ. 13423/ΓΔ4 / ΦΕΚ 491Β΄/9-2-2021  - Εσωτερικός Κανονισμός Λειτουργίας σχολικών μονάδων</vt:lpstr>
      <vt:lpstr>Η «φωνή» των γονέων στο ελληνικό εκπαιδευτικό σύστημα για τις εκπαιδευτικές ανάγκες του παιδιού τους</vt:lpstr>
      <vt:lpstr>Η «φωνή» των γονέων στο ελληνικό εκπαιδευτικό σύστημα για τις εκπαιδευτικές ανάγκες του παιδιού τους</vt:lpstr>
      <vt:lpstr>Η «φωνή» των γονέων στο ελληνικό εκπαιδευτικό σύστημα για τις εκπαιδευτικές ανάγκες του παιδιού τους</vt:lpstr>
      <vt:lpstr>Άλλες περιπτώσεις που ακούγεται η «φωνή» των γονέων…</vt:lpstr>
      <vt:lpstr>Σχολικά Συμβούλια</vt:lpstr>
      <vt:lpstr>Σχολικά Συμβούλια: αρμοδιότητες</vt:lpstr>
      <vt:lpstr>Συνεργασία - Συμπόρευση</vt:lpstr>
      <vt:lpstr>Επιβολή ή συναπόφαση;</vt:lpstr>
      <vt:lpstr>Η πρότασή μας…</vt:lpstr>
      <vt:lpstr>Οι φωνές των παιδιών</vt:lpstr>
      <vt:lpstr>Οι απόψεις των παιδιών δεν πρέπει να αγνοούνται…</vt:lpstr>
      <vt:lpstr>Συνεργασία με γονείς</vt:lpstr>
      <vt:lpstr>Τι λέει η έρευνα για την ύπαρξη συνεργασίας σχολείου - οικογένειας;</vt:lpstr>
      <vt:lpstr>PowerPoint Presentation</vt:lpstr>
      <vt:lpstr>Τι λέει η έρευνα για τη μη συμμετοχή των γονέων;</vt:lpstr>
      <vt:lpstr>Joyce Epstein Τα «Έξι κρίσιμα σημεία» για τη Συνεργασία Οικογένειας-σχολείου-κοινότητας</vt:lpstr>
      <vt:lpstr>Joyce Epstein Τα «Έξι κρίσιμα σημεία» για τη Συνεργασία Οικογένειας-σχολείου-κοινότητας</vt:lpstr>
      <vt:lpstr>Πηγές</vt:lpstr>
      <vt:lpstr>Ευχαριστώ για την προσοχή σας!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Billy</dc:creator>
  <cp:lastModifiedBy>Vassilios Kotoulas</cp:lastModifiedBy>
  <cp:revision>34</cp:revision>
  <dcterms:created xsi:type="dcterms:W3CDTF">2021-11-04T10:34:58Z</dcterms:created>
  <dcterms:modified xsi:type="dcterms:W3CDTF">2023-02-24T11:21:29Z</dcterms:modified>
</cp:coreProperties>
</file>